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72" r:id="rId6"/>
    <p:sldId id="265" r:id="rId7"/>
    <p:sldId id="273" r:id="rId8"/>
    <p:sldId id="277" r:id="rId9"/>
    <p:sldId id="280" r:id="rId10"/>
    <p:sldId id="278" r:id="rId11"/>
    <p:sldId id="279" r:id="rId12"/>
    <p:sldId id="281" r:id="rId13"/>
    <p:sldId id="282" r:id="rId14"/>
  </p:sldIdLst>
  <p:sldSz cx="12188825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115" d="100"/>
          <a:sy n="115" d="100"/>
        </p:scale>
        <p:origin x="432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smtClean="0"/>
              <a:t>Asıl alt başlık stilini düzenlemek için tıklayın</a:t>
            </a:r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tr-TR" smtClean="0"/>
              <a:t>Asıl başlık stili için tıklatın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 için tıklatın</a:t>
            </a:r>
            <a:endParaRPr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dirty="0">
                <a:latin typeface="Carlito"/>
                <a:cs typeface="Carlito"/>
              </a:rPr>
              <a:t>GÖÇ</a:t>
            </a:r>
            <a:r>
              <a:rPr lang="tr-TR" spc="-3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VE</a:t>
            </a:r>
            <a:r>
              <a:rPr lang="tr-TR" spc="-35" dirty="0">
                <a:latin typeface="Carlito"/>
                <a:cs typeface="Carlito"/>
              </a:rPr>
              <a:t> </a:t>
            </a:r>
            <a:r>
              <a:rPr lang="tr-TR" spc="-20" dirty="0">
                <a:latin typeface="Carlito"/>
                <a:cs typeface="Carlito"/>
              </a:rPr>
              <a:t>UYUM</a:t>
            </a:r>
            <a:endParaRPr lang="tr-TR" dirty="0">
              <a:latin typeface="Carlito"/>
              <a:cs typeface="Carlito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93812" y="4267200"/>
            <a:ext cx="9913167" cy="1371600"/>
          </a:xfrm>
        </p:spPr>
        <p:txBody>
          <a:bodyPr rtlCol="0"/>
          <a:lstStyle/>
          <a:p>
            <a:r>
              <a:rPr lang="tr-TR" dirty="0">
                <a:latin typeface="Liberation Sans Narrow"/>
                <a:cs typeface="Liberation Sans Narrow"/>
              </a:rPr>
              <a:t>Göç</a:t>
            </a:r>
            <a:r>
              <a:rPr lang="tr-TR" spc="20" dirty="0">
                <a:latin typeface="Liberation Sans Narrow"/>
                <a:cs typeface="Liberation Sans Narrow"/>
              </a:rPr>
              <a:t> </a:t>
            </a:r>
            <a:r>
              <a:rPr lang="tr-TR" spc="55" dirty="0">
                <a:latin typeface="Liberation Sans Narrow"/>
                <a:cs typeface="Liberation Sans Narrow"/>
              </a:rPr>
              <a:t>ve</a:t>
            </a:r>
            <a:r>
              <a:rPr lang="tr-TR" spc="20" dirty="0">
                <a:latin typeface="Liberation Sans Narrow"/>
                <a:cs typeface="Liberation Sans Narrow"/>
              </a:rPr>
              <a:t> </a:t>
            </a:r>
            <a:r>
              <a:rPr lang="tr-TR" spc="100" dirty="0">
                <a:latin typeface="Liberation Sans Narrow"/>
                <a:cs typeface="Liberation Sans Narrow"/>
              </a:rPr>
              <a:t>Uyum</a:t>
            </a:r>
            <a:r>
              <a:rPr lang="tr-TR" spc="15" dirty="0">
                <a:latin typeface="Liberation Sans Narrow"/>
                <a:cs typeface="Liberation Sans Narrow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sürecinde</a:t>
            </a:r>
            <a:r>
              <a:rPr lang="tr-TR" spc="25" dirty="0">
                <a:latin typeface="Liberation Sans Narrow"/>
                <a:cs typeface="Liberation Sans Narrow"/>
              </a:rPr>
              <a:t> </a:t>
            </a:r>
            <a:r>
              <a:rPr lang="tr-TR" spc="45" dirty="0">
                <a:latin typeface="Liberation Sans Narrow"/>
                <a:cs typeface="Liberation Sans Narrow"/>
              </a:rPr>
              <a:t>yaşanılan</a:t>
            </a:r>
            <a:r>
              <a:rPr lang="tr-TR" spc="20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öğrenci</a:t>
            </a:r>
            <a:r>
              <a:rPr lang="tr-TR" spc="20" dirty="0">
                <a:latin typeface="Liberation Sans Narrow"/>
                <a:cs typeface="Liberation Sans Narrow"/>
              </a:rPr>
              <a:t> </a:t>
            </a:r>
            <a:r>
              <a:rPr lang="tr-TR" spc="80" dirty="0" smtClean="0">
                <a:latin typeface="Liberation Sans Narrow"/>
                <a:cs typeface="Liberation Sans Narrow"/>
              </a:rPr>
              <a:t>deneyimlerinden</a:t>
            </a:r>
            <a:endParaRPr lang="tr-TR" dirty="0">
              <a:latin typeface="Liberation Sans Narrow"/>
              <a:cs typeface="Liberation Sans Narrow"/>
            </a:endParaRPr>
          </a:p>
        </p:txBody>
      </p:sp>
      <p:pic>
        <p:nvPicPr>
          <p:cNvPr id="5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4612" y="764704"/>
            <a:ext cx="396044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99728"/>
          </a:xfrm>
        </p:spPr>
        <p:txBody>
          <a:bodyPr rtlCol="0">
            <a:normAutofit/>
          </a:bodyPr>
          <a:lstStyle/>
          <a:p>
            <a:pPr>
              <a:lnSpc>
                <a:spcPts val="1845"/>
              </a:lnSpc>
            </a:pPr>
            <a:r>
              <a:rPr lang="tr-TR" dirty="0">
                <a:latin typeface="Carlito"/>
                <a:cs typeface="Carlito"/>
              </a:rPr>
              <a:t>5-</a:t>
            </a:r>
            <a:r>
              <a:rPr lang="tr-TR" spc="-20" dirty="0">
                <a:latin typeface="Carlito"/>
                <a:cs typeface="Carlito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İYİ</a:t>
            </a:r>
            <a:r>
              <a:rPr lang="tr-TR" spc="-20" dirty="0">
                <a:latin typeface="Liberation Sans Narrow"/>
                <a:cs typeface="Liberation Sans Narrow"/>
              </a:rPr>
              <a:t> </a:t>
            </a:r>
            <a:r>
              <a:rPr lang="tr-TR" spc="-55" dirty="0">
                <a:latin typeface="Liberation Sans Narrow"/>
                <a:cs typeface="Liberation Sans Narrow"/>
              </a:rPr>
              <a:t>ÖRNEKLER</a:t>
            </a:r>
            <a:endParaRPr lang="tr-TR" dirty="0">
              <a:latin typeface="Liberation Sans Narrow"/>
              <a:cs typeface="Liberation Sans Narrow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97869" y="3501008"/>
            <a:ext cx="5896736" cy="1414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3</a:t>
            </a:r>
            <a:r>
              <a:rPr lang="tr-TR" b="1" dirty="0"/>
              <a:t>. Sosyal Hizmet Merkezleri </a:t>
            </a:r>
          </a:p>
          <a:p>
            <a:pPr marL="0" indent="0">
              <a:buNone/>
            </a:pPr>
            <a:r>
              <a:rPr lang="tr-TR" b="1" dirty="0" smtClean="0"/>
              <a:t>4.Belediyeler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1197868" y="1340768"/>
            <a:ext cx="56166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Liberation Sans Narrow"/>
                <a:cs typeface="Liberation Sans Narrow"/>
              </a:rPr>
              <a:t>2- Yabancılara</a:t>
            </a:r>
            <a:r>
              <a:rPr lang="tr-TR" sz="2400" b="1" spc="165" dirty="0">
                <a:latin typeface="Liberation Sans Narrow"/>
                <a:cs typeface="Liberation Sans Narrow"/>
              </a:rPr>
              <a:t> </a:t>
            </a:r>
            <a:r>
              <a:rPr lang="tr-TR" sz="2400" b="1" spc="55" dirty="0">
                <a:latin typeface="Liberation Sans Narrow"/>
                <a:cs typeface="Liberation Sans Narrow"/>
              </a:rPr>
              <a:t>Yönelik</a:t>
            </a:r>
            <a:r>
              <a:rPr lang="tr-TR" sz="2400" b="1" spc="160" dirty="0">
                <a:latin typeface="Liberation Sans Narrow"/>
                <a:cs typeface="Liberation Sans Narrow"/>
              </a:rPr>
              <a:t> </a:t>
            </a:r>
            <a:r>
              <a:rPr lang="tr-TR" sz="2400" b="1" dirty="0">
                <a:latin typeface="Liberation Sans Narrow"/>
                <a:cs typeface="Liberation Sans Narrow"/>
              </a:rPr>
              <a:t>Şartlı</a:t>
            </a:r>
            <a:r>
              <a:rPr lang="tr-TR" sz="2400" b="1" spc="170" dirty="0">
                <a:latin typeface="Liberation Sans Narrow"/>
                <a:cs typeface="Liberation Sans Narrow"/>
              </a:rPr>
              <a:t> </a:t>
            </a:r>
            <a:r>
              <a:rPr lang="tr-TR" sz="2400" b="1" spc="70" dirty="0">
                <a:latin typeface="Liberation Sans Narrow"/>
                <a:cs typeface="Liberation Sans Narrow"/>
              </a:rPr>
              <a:t>Eğitim</a:t>
            </a:r>
            <a:r>
              <a:rPr lang="tr-TR" sz="2400" b="1" spc="170" dirty="0">
                <a:latin typeface="Liberation Sans Narrow"/>
                <a:cs typeface="Liberation Sans Narrow"/>
              </a:rPr>
              <a:t> </a:t>
            </a:r>
            <a:r>
              <a:rPr lang="tr-TR" sz="2400" b="1" dirty="0">
                <a:latin typeface="Liberation Sans Narrow"/>
                <a:cs typeface="Liberation Sans Narrow"/>
              </a:rPr>
              <a:t>Yardımı</a:t>
            </a:r>
            <a:r>
              <a:rPr lang="tr-TR" sz="2400" b="1" spc="165" dirty="0">
                <a:latin typeface="Liberation Sans Narrow"/>
                <a:cs typeface="Liberation Sans Narrow"/>
              </a:rPr>
              <a:t> </a:t>
            </a:r>
            <a:r>
              <a:rPr lang="tr-TR" sz="2400" b="1" spc="-10" dirty="0">
                <a:latin typeface="Liberation Sans Narrow"/>
                <a:cs typeface="Liberation Sans Narrow"/>
              </a:rPr>
              <a:t>(Ş.E.Y.)</a:t>
            </a:r>
            <a:r>
              <a:rPr lang="tr-TR" sz="2400" b="1" spc="170" dirty="0">
                <a:latin typeface="Liberation Sans Narrow"/>
                <a:cs typeface="Liberation Sans Narrow"/>
              </a:rPr>
              <a:t> </a:t>
            </a:r>
            <a:r>
              <a:rPr lang="tr-TR" sz="2400" b="1" spc="55" dirty="0">
                <a:latin typeface="Liberation Sans Narrow"/>
                <a:cs typeface="Liberation Sans Narrow"/>
              </a:rPr>
              <a:t>Programı</a:t>
            </a:r>
            <a:endParaRPr lang="tr-TR" sz="2400" b="1" dirty="0">
              <a:latin typeface="Liberation Sans Narrow"/>
              <a:cs typeface="Liberation Sans Narrow"/>
            </a:endParaRPr>
          </a:p>
          <a:p>
            <a:r>
              <a:rPr lang="tr-TR" dirty="0"/>
              <a:t>Burada  ise  uyumdan  ziyade  hem  öğrencilerin  hem  de  aile büyüklerinin  temel  eğitimlerini  burada  da  tamamlayabilmelerini sağlamak adına yapılan bir çalışmadır.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878388" y="3429000"/>
            <a:ext cx="54726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Bunların dışında devletin göçmen aileleri tespit edip onlara aylık olarak yardım göndermeleri, öğrencilerin en temel hakkı olan eğitim alanında her yardımı sağlamaları da vardır.</a:t>
            </a:r>
          </a:p>
          <a:p>
            <a:r>
              <a:rPr lang="tr-TR" dirty="0"/>
              <a:t>Günümüzde	238 bin 55 göçmen	vatandaş vakıf, dernek ve devlet tarafından maaş almaktadır.</a:t>
            </a:r>
          </a:p>
          <a:p>
            <a:r>
              <a:rPr lang="tr-TR" dirty="0"/>
              <a:t>Aynı şekilde </a:t>
            </a:r>
            <a:r>
              <a:rPr lang="tr-TR" dirty="0" err="1"/>
              <a:t>Türkiyede</a:t>
            </a:r>
            <a:r>
              <a:rPr lang="tr-TR" dirty="0"/>
              <a:t> şu an 790 bini Suriyeli öğrenci olmakla birlikte 977 bin göçmen öğrenci eğitim görmektedir.</a:t>
            </a:r>
          </a:p>
          <a:p>
            <a:endParaRPr lang="tr-TR" dirty="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8508" y="381000"/>
            <a:ext cx="4032448" cy="26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2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341884" y="332656"/>
            <a:ext cx="9601200" cy="4495800"/>
          </a:xfrm>
        </p:spPr>
        <p:txBody>
          <a:bodyPr rtlCol="0"/>
          <a:lstStyle/>
          <a:p>
            <a:pPr marL="12700" marR="5080" indent="448945" algn="just">
              <a:lnSpc>
                <a:spcPct val="109800"/>
              </a:lnSpc>
              <a:spcBef>
                <a:spcPts val="805"/>
              </a:spcBef>
            </a:pPr>
            <a:r>
              <a:rPr lang="tr-TR" dirty="0">
                <a:latin typeface="Carlito"/>
                <a:cs typeface="Carlito"/>
              </a:rPr>
              <a:t>GÖÇ:</a:t>
            </a:r>
            <a:r>
              <a:rPr lang="tr-TR" spc="42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Siyasi,</a:t>
            </a:r>
            <a:r>
              <a:rPr lang="tr-TR" spc="42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ekonomik,</a:t>
            </a:r>
            <a:r>
              <a:rPr lang="tr-TR" spc="42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toplumsal</a:t>
            </a:r>
            <a:r>
              <a:rPr lang="tr-TR" spc="42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nedenlerle</a:t>
            </a:r>
            <a:r>
              <a:rPr lang="tr-TR" spc="42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bireylerin</a:t>
            </a:r>
            <a:r>
              <a:rPr lang="tr-TR" spc="430" dirty="0">
                <a:latin typeface="Carlito"/>
                <a:cs typeface="Carlito"/>
              </a:rPr>
              <a:t> </a:t>
            </a:r>
            <a:r>
              <a:rPr lang="tr-TR" spc="-20" dirty="0">
                <a:latin typeface="Carlito"/>
                <a:cs typeface="Carlito"/>
              </a:rPr>
              <a:t>veya </a:t>
            </a:r>
            <a:r>
              <a:rPr lang="tr-TR" spc="85" dirty="0">
                <a:latin typeface="Liberation Sans Narrow"/>
                <a:cs typeface="Liberation Sans Narrow"/>
              </a:rPr>
              <a:t>toplulukların</a:t>
            </a:r>
            <a:r>
              <a:rPr lang="tr-TR" spc="280" dirty="0">
                <a:latin typeface="Liberation Sans Narrow"/>
                <a:cs typeface="Liberation Sans Narrow"/>
              </a:rPr>
              <a:t> </a:t>
            </a:r>
            <a:r>
              <a:rPr lang="tr-TR" spc="80" dirty="0">
                <a:latin typeface="Liberation Sans Narrow"/>
                <a:cs typeface="Liberation Sans Narrow"/>
              </a:rPr>
              <a:t>bulundukları</a:t>
            </a:r>
            <a:r>
              <a:rPr lang="tr-TR" spc="285" dirty="0">
                <a:latin typeface="Liberation Sans Narrow"/>
                <a:cs typeface="Liberation Sans Narrow"/>
              </a:rPr>
              <a:t> </a:t>
            </a:r>
            <a:r>
              <a:rPr lang="tr-TR" spc="75" dirty="0">
                <a:latin typeface="Liberation Sans Narrow"/>
                <a:cs typeface="Liberation Sans Narrow"/>
              </a:rPr>
              <a:t>yerleşim</a:t>
            </a:r>
            <a:r>
              <a:rPr lang="tr-TR" spc="275" dirty="0">
                <a:latin typeface="Liberation Sans Narrow"/>
                <a:cs typeface="Liberation Sans Narrow"/>
              </a:rPr>
              <a:t> </a:t>
            </a:r>
            <a:r>
              <a:rPr lang="tr-TR" spc="80" dirty="0">
                <a:latin typeface="Liberation Sans Narrow"/>
                <a:cs typeface="Liberation Sans Narrow"/>
              </a:rPr>
              <a:t>yerini</a:t>
            </a:r>
            <a:r>
              <a:rPr lang="tr-TR" spc="285" dirty="0">
                <a:latin typeface="Liberation Sans Narrow"/>
                <a:cs typeface="Liberation Sans Narrow"/>
              </a:rPr>
              <a:t> </a:t>
            </a:r>
            <a:r>
              <a:rPr lang="tr-TR" spc="55" dirty="0">
                <a:latin typeface="Liberation Sans Narrow"/>
                <a:cs typeface="Liberation Sans Narrow"/>
              </a:rPr>
              <a:t>bırakıp</a:t>
            </a:r>
            <a:r>
              <a:rPr lang="tr-TR" spc="280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başka</a:t>
            </a:r>
            <a:r>
              <a:rPr lang="tr-TR" spc="280" dirty="0">
                <a:latin typeface="Liberation Sans Narrow"/>
                <a:cs typeface="Liberation Sans Narrow"/>
              </a:rPr>
              <a:t> </a:t>
            </a:r>
            <a:r>
              <a:rPr lang="tr-TR" spc="100" dirty="0">
                <a:latin typeface="Liberation Sans Narrow"/>
                <a:cs typeface="Liberation Sans Narrow"/>
              </a:rPr>
              <a:t>bir</a:t>
            </a:r>
            <a:r>
              <a:rPr lang="tr-TR" spc="315" dirty="0">
                <a:latin typeface="Liberation Sans Narrow"/>
                <a:cs typeface="Liberation Sans Narrow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yerleşim </a:t>
            </a:r>
            <a:r>
              <a:rPr lang="tr-TR" dirty="0">
                <a:latin typeface="Carlito"/>
                <a:cs typeface="Carlito"/>
              </a:rPr>
              <a:t>yerine</a:t>
            </a:r>
            <a:r>
              <a:rPr lang="tr-TR" spc="-1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ya</a:t>
            </a:r>
            <a:r>
              <a:rPr lang="tr-TR" spc="-2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da</a:t>
            </a:r>
            <a:r>
              <a:rPr lang="tr-TR" spc="-2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ülkeye</a:t>
            </a:r>
            <a:r>
              <a:rPr lang="tr-TR" spc="-2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gitme</a:t>
            </a:r>
            <a:r>
              <a:rPr lang="tr-TR" spc="-30" dirty="0">
                <a:latin typeface="Carlito"/>
                <a:cs typeface="Carlito"/>
              </a:rPr>
              <a:t> </a:t>
            </a:r>
            <a:r>
              <a:rPr lang="tr-TR" spc="-10" dirty="0">
                <a:latin typeface="Carlito"/>
                <a:cs typeface="Carlito"/>
              </a:rPr>
              <a:t>eylemidir.</a:t>
            </a:r>
            <a:endParaRPr lang="tr-TR" dirty="0">
              <a:latin typeface="Carlito"/>
              <a:cs typeface="Carlito"/>
            </a:endParaRPr>
          </a:p>
          <a:p>
            <a:pPr marL="12700" marR="5715" indent="448945" algn="just">
              <a:lnSpc>
                <a:spcPct val="110000"/>
              </a:lnSpc>
              <a:spcBef>
                <a:spcPts val="795"/>
              </a:spcBef>
            </a:pPr>
            <a:r>
              <a:rPr lang="tr-TR" dirty="0">
                <a:latin typeface="Carlito"/>
                <a:cs typeface="Carlito"/>
              </a:rPr>
              <a:t>UYUM:</a:t>
            </a:r>
            <a:r>
              <a:rPr lang="tr-TR" spc="10" dirty="0">
                <a:latin typeface="Carlito"/>
                <a:cs typeface="Carlito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Herhangi</a:t>
            </a:r>
            <a:r>
              <a:rPr lang="tr-TR" spc="5" dirty="0">
                <a:latin typeface="Liberation Sans Narrow"/>
                <a:cs typeface="Liberation Sans Narrow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iki</a:t>
            </a:r>
            <a:r>
              <a:rPr lang="tr-TR" dirty="0">
                <a:latin typeface="Liberation Sans Narrow"/>
                <a:cs typeface="Liberation Sans Narrow"/>
              </a:rPr>
              <a:t> </a:t>
            </a:r>
            <a:r>
              <a:rPr lang="tr-TR" spc="50" dirty="0">
                <a:latin typeface="Liberation Sans Narrow"/>
                <a:cs typeface="Liberation Sans Narrow"/>
              </a:rPr>
              <a:t>insanın,</a:t>
            </a:r>
            <a:r>
              <a:rPr lang="tr-TR" dirty="0">
                <a:latin typeface="Liberation Sans Narrow"/>
                <a:cs typeface="Liberation Sans Narrow"/>
              </a:rPr>
              <a:t> </a:t>
            </a:r>
            <a:r>
              <a:rPr lang="tr-TR" spc="50" dirty="0">
                <a:latin typeface="Liberation Sans Narrow"/>
                <a:cs typeface="Liberation Sans Narrow"/>
              </a:rPr>
              <a:t>varlığın,</a:t>
            </a:r>
            <a:r>
              <a:rPr lang="tr-TR" spc="20" dirty="0">
                <a:latin typeface="Liberation Sans Narrow"/>
                <a:cs typeface="Liberation Sans Narrow"/>
              </a:rPr>
              <a:t> </a:t>
            </a:r>
            <a:r>
              <a:rPr lang="tr-TR" spc="50" dirty="0">
                <a:latin typeface="Carlito"/>
                <a:cs typeface="Carlito"/>
              </a:rPr>
              <a:t>topl</a:t>
            </a:r>
            <a:r>
              <a:rPr lang="tr-TR" spc="50" dirty="0">
                <a:latin typeface="Liberation Sans Narrow"/>
                <a:cs typeface="Liberation Sans Narrow"/>
              </a:rPr>
              <a:t>uluğun</a:t>
            </a:r>
            <a:r>
              <a:rPr lang="tr-TR" dirty="0">
                <a:latin typeface="Liberation Sans Narrow"/>
                <a:cs typeface="Liberation Sans Narrow"/>
              </a:rPr>
              <a:t> </a:t>
            </a:r>
            <a:r>
              <a:rPr lang="tr-TR" spc="90" dirty="0">
                <a:latin typeface="Liberation Sans Narrow"/>
                <a:cs typeface="Liberation Sans Narrow"/>
              </a:rPr>
              <a:t>birbirine</a:t>
            </a:r>
            <a:r>
              <a:rPr lang="tr-TR" dirty="0">
                <a:latin typeface="Liberation Sans Narrow"/>
                <a:cs typeface="Liberation Sans Narrow"/>
              </a:rPr>
              <a:t> </a:t>
            </a:r>
            <a:r>
              <a:rPr lang="tr-TR" spc="75" dirty="0">
                <a:latin typeface="Liberation Sans Narrow"/>
                <a:cs typeface="Liberation Sans Narrow"/>
              </a:rPr>
              <a:t>adapte </a:t>
            </a:r>
            <a:r>
              <a:rPr lang="tr-TR" spc="60" dirty="0" smtClean="0">
                <a:latin typeface="Liberation Sans Narrow"/>
                <a:cs typeface="Liberation Sans Narrow"/>
              </a:rPr>
              <a:t>olması</a:t>
            </a:r>
            <a:r>
              <a:rPr lang="tr-TR" spc="60" dirty="0">
                <a:latin typeface="Liberation Sans Narrow"/>
                <a:cs typeface="Liberation Sans Narrow"/>
              </a:rPr>
              <a:t>,</a:t>
            </a:r>
            <a:r>
              <a:rPr lang="tr-TR" spc="60" dirty="0" smtClean="0">
                <a:latin typeface="Liberation Sans Narrow"/>
                <a:cs typeface="Liberation Sans Narrow"/>
              </a:rPr>
              <a:t> değişen</a:t>
            </a:r>
            <a:r>
              <a:rPr lang="tr-TR" spc="445" dirty="0" smtClean="0">
                <a:latin typeface="Liberation Sans Narrow"/>
                <a:cs typeface="Liberation Sans Narrow"/>
              </a:rPr>
              <a:t>  </a:t>
            </a:r>
            <a:r>
              <a:rPr lang="tr-TR" spc="70" dirty="0">
                <a:latin typeface="Liberation Sans Narrow"/>
                <a:cs typeface="Liberation Sans Narrow"/>
              </a:rPr>
              <a:t>özelliklerin</a:t>
            </a:r>
            <a:r>
              <a:rPr lang="tr-TR" spc="450" dirty="0">
                <a:latin typeface="Liberation Sans Narrow"/>
                <a:cs typeface="Liberation Sans Narrow"/>
              </a:rPr>
              <a:t>  </a:t>
            </a:r>
            <a:r>
              <a:rPr lang="tr-TR" spc="90" dirty="0">
                <a:latin typeface="Liberation Sans Narrow"/>
                <a:cs typeface="Liberation Sans Narrow"/>
              </a:rPr>
              <a:t>birbirine</a:t>
            </a:r>
            <a:r>
              <a:rPr lang="tr-TR" spc="445" dirty="0">
                <a:latin typeface="Liberation Sans Narrow"/>
                <a:cs typeface="Liberation Sans Narrow"/>
              </a:rPr>
              <a:t>  </a:t>
            </a:r>
            <a:r>
              <a:rPr lang="tr-TR" dirty="0">
                <a:latin typeface="Liberation Sans Narrow"/>
                <a:cs typeface="Liberation Sans Narrow"/>
              </a:rPr>
              <a:t>ayak</a:t>
            </a:r>
            <a:r>
              <a:rPr lang="tr-TR" spc="450" dirty="0">
                <a:latin typeface="Liberation Sans Narrow"/>
                <a:cs typeface="Liberation Sans Narrow"/>
              </a:rPr>
              <a:t>  </a:t>
            </a:r>
            <a:r>
              <a:rPr lang="tr-TR" spc="75" dirty="0">
                <a:latin typeface="Liberation Sans Narrow"/>
                <a:cs typeface="Liberation Sans Narrow"/>
              </a:rPr>
              <a:t>uydurması</a:t>
            </a:r>
            <a:r>
              <a:rPr lang="tr-TR" spc="450" dirty="0">
                <a:latin typeface="Liberation Sans Narrow"/>
                <a:cs typeface="Liberation Sans Narrow"/>
              </a:rPr>
              <a:t>  </a:t>
            </a:r>
            <a:r>
              <a:rPr lang="tr-TR" spc="50" dirty="0">
                <a:latin typeface="Liberation Sans Narrow"/>
                <a:cs typeface="Liberation Sans Narrow"/>
              </a:rPr>
              <a:t>şeklinde </a:t>
            </a:r>
            <a:r>
              <a:rPr lang="tr-TR" spc="35" dirty="0">
                <a:latin typeface="Liberation Sans Narrow"/>
                <a:cs typeface="Liberation Sans Narrow"/>
              </a:rPr>
              <a:t>açıklayabiliriz</a:t>
            </a:r>
            <a:r>
              <a:rPr lang="tr-TR" spc="35" dirty="0">
                <a:latin typeface="Carlito"/>
                <a:cs typeface="Carlito"/>
              </a:rPr>
              <a:t>.</a:t>
            </a:r>
            <a:endParaRPr lang="tr-TR" dirty="0">
              <a:latin typeface="Carlito"/>
              <a:cs typeface="Carlito"/>
            </a:endParaRPr>
          </a:p>
          <a:p>
            <a:pPr marL="0" indent="0" rtl="0">
              <a:buNone/>
            </a:pPr>
            <a:endParaRPr lang="en-US" dirty="0"/>
          </a:p>
        </p:txBody>
      </p:sp>
      <p:pic>
        <p:nvPicPr>
          <p:cNvPr id="4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8428" y="3501008"/>
            <a:ext cx="5760720" cy="323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" sz="4400" dirty="0" smtClean="0"/>
              <a:t>Öğrenci deneyimlerinden örnekler:</a:t>
            </a:r>
            <a:endParaRPr lang="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3813" y="2420888"/>
            <a:ext cx="6816823" cy="3120752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lang="tr-TR" sz="2800" dirty="0" smtClean="0">
                <a:latin typeface="Liberation Sans Narrow"/>
                <a:cs typeface="Liberation Sans Narrow"/>
              </a:rPr>
              <a:t>Arkadaşlık</a:t>
            </a:r>
            <a:r>
              <a:rPr lang="tr-TR" sz="2800" spc="465" dirty="0" smtClean="0">
                <a:latin typeface="Liberation Sans Narrow"/>
                <a:cs typeface="Liberation Sans Narrow"/>
              </a:rPr>
              <a:t> </a:t>
            </a:r>
            <a:r>
              <a:rPr lang="tr-TR" sz="2800" spc="55" dirty="0">
                <a:latin typeface="Liberation Sans Narrow"/>
                <a:cs typeface="Liberation Sans Narrow"/>
              </a:rPr>
              <a:t>ilişkileri</a:t>
            </a:r>
            <a:endParaRPr lang="tr-TR" sz="2800" dirty="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lang="tr-TR" sz="2800" spc="45" dirty="0" smtClean="0">
                <a:latin typeface="Liberation Sans Narrow"/>
                <a:cs typeface="Liberation Sans Narrow"/>
              </a:rPr>
              <a:t>Dayanışma</a:t>
            </a:r>
            <a:r>
              <a:rPr lang="tr-TR" sz="2800" spc="15" dirty="0" smtClean="0">
                <a:latin typeface="Liberation Sans Narrow"/>
                <a:cs typeface="Liberation Sans Narrow"/>
              </a:rPr>
              <a:t> </a:t>
            </a:r>
            <a:r>
              <a:rPr lang="tr-TR" sz="2800" spc="60" dirty="0">
                <a:latin typeface="Liberation Sans Narrow"/>
                <a:cs typeface="Liberation Sans Narrow"/>
              </a:rPr>
              <a:t>ve</a:t>
            </a:r>
            <a:r>
              <a:rPr lang="tr-TR" sz="2800" spc="10" dirty="0">
                <a:latin typeface="Liberation Sans Narrow"/>
                <a:cs typeface="Liberation Sans Narrow"/>
              </a:rPr>
              <a:t> </a:t>
            </a:r>
            <a:r>
              <a:rPr lang="tr-TR" sz="2800" spc="75" dirty="0">
                <a:latin typeface="Liberation Sans Narrow"/>
                <a:cs typeface="Liberation Sans Narrow"/>
              </a:rPr>
              <a:t>Deneyim</a:t>
            </a:r>
            <a:endParaRPr lang="tr-TR" sz="2800" dirty="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lang="tr-TR" sz="2800" spc="-10" dirty="0" smtClean="0">
                <a:latin typeface="Liberation Sans Narrow"/>
                <a:cs typeface="Liberation Sans Narrow"/>
              </a:rPr>
              <a:t>Yabancılık</a:t>
            </a:r>
            <a:endParaRPr lang="tr-TR" sz="2800" dirty="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lang="tr-TR" sz="2800" spc="50" dirty="0" smtClean="0">
                <a:latin typeface="Liberation Sans Narrow"/>
                <a:cs typeface="Liberation Sans Narrow"/>
              </a:rPr>
              <a:t>Ayrımcılık</a:t>
            </a:r>
            <a:r>
              <a:rPr lang="tr-TR" sz="2800" spc="10" dirty="0" smtClean="0">
                <a:latin typeface="Liberation Sans Narrow"/>
                <a:cs typeface="Liberation Sans Narrow"/>
              </a:rPr>
              <a:t> </a:t>
            </a:r>
            <a:r>
              <a:rPr lang="tr-TR" sz="2800" spc="60" dirty="0">
                <a:latin typeface="Liberation Sans Narrow"/>
                <a:cs typeface="Liberation Sans Narrow"/>
              </a:rPr>
              <a:t>ve</a:t>
            </a:r>
            <a:r>
              <a:rPr lang="tr-TR" sz="2800" spc="20" dirty="0">
                <a:latin typeface="Liberation Sans Narrow"/>
                <a:cs typeface="Liberation Sans Narrow"/>
              </a:rPr>
              <a:t> </a:t>
            </a:r>
            <a:r>
              <a:rPr lang="tr-TR" sz="2800" spc="40" dirty="0" smtClean="0">
                <a:latin typeface="Liberation Sans Narrow"/>
                <a:cs typeface="Liberation Sans Narrow"/>
              </a:rPr>
              <a:t>Dışlanma</a:t>
            </a:r>
            <a:endParaRPr lang="tr-TR" sz="2800" dirty="0">
              <a:latin typeface="Liberation Sans Narrow"/>
              <a:cs typeface="Liberation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 rtlCol="0"/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lang="tr-TR" dirty="0">
                <a:latin typeface="Liberation Sans Narrow"/>
                <a:cs typeface="Liberation Sans Narrow"/>
              </a:rPr>
              <a:t>Arkadaşlık</a:t>
            </a:r>
            <a:r>
              <a:rPr lang="tr-TR" spc="465" dirty="0">
                <a:latin typeface="Liberation Sans Narrow"/>
                <a:cs typeface="Liberation Sans Narrow"/>
              </a:rPr>
              <a:t> </a:t>
            </a:r>
            <a:r>
              <a:rPr lang="tr-TR" spc="55" dirty="0">
                <a:latin typeface="Liberation Sans Narrow"/>
                <a:cs typeface="Liberation Sans Narrow"/>
              </a:rPr>
              <a:t>ilişkileri</a:t>
            </a:r>
            <a:endParaRPr lang="tr-TR" dirty="0">
              <a:latin typeface="Liberation Sans Narrow"/>
              <a:cs typeface="Liberation Sans Narrow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93812" y="1196752"/>
            <a:ext cx="6600800" cy="4968552"/>
          </a:xfrm>
        </p:spPr>
        <p:txBody>
          <a:bodyPr>
            <a:normAutofit lnSpcReduction="10000"/>
          </a:bodyPr>
          <a:lstStyle/>
          <a:p>
            <a:pPr marL="12700" marR="5080" indent="448945" algn="just">
              <a:lnSpc>
                <a:spcPct val="109800"/>
              </a:lnSpc>
              <a:spcBef>
                <a:spcPts val="105"/>
              </a:spcBef>
            </a:pPr>
            <a:r>
              <a:rPr lang="tr-TR" dirty="0">
                <a:latin typeface="Carlito"/>
                <a:cs typeface="Carlito"/>
              </a:rPr>
              <a:t>Tabii</a:t>
            </a:r>
            <a:r>
              <a:rPr lang="tr-TR" spc="229" dirty="0">
                <a:latin typeface="Carlito"/>
                <a:cs typeface="Carlito"/>
              </a:rPr>
              <a:t>  </a:t>
            </a:r>
            <a:r>
              <a:rPr lang="tr-TR" dirty="0">
                <a:latin typeface="Carlito"/>
                <a:cs typeface="Carlito"/>
              </a:rPr>
              <a:t>ki</a:t>
            </a:r>
            <a:r>
              <a:rPr lang="tr-TR" spc="235" dirty="0">
                <a:latin typeface="Carlito"/>
                <a:cs typeface="Carlito"/>
              </a:rPr>
              <a:t>  </a:t>
            </a:r>
            <a:r>
              <a:rPr lang="tr-TR" dirty="0">
                <a:latin typeface="Carlito"/>
                <a:cs typeface="Carlito"/>
              </a:rPr>
              <a:t>her</a:t>
            </a:r>
            <a:r>
              <a:rPr lang="tr-TR" spc="235" dirty="0">
                <a:latin typeface="Carlito"/>
                <a:cs typeface="Carlito"/>
              </a:rPr>
              <a:t>  </a:t>
            </a:r>
            <a:r>
              <a:rPr lang="tr-TR" dirty="0">
                <a:latin typeface="Carlito"/>
                <a:cs typeface="Carlito"/>
              </a:rPr>
              <a:t>ins</a:t>
            </a:r>
            <a:r>
              <a:rPr lang="tr-TR" dirty="0">
                <a:latin typeface="Liberation Sans Narrow"/>
                <a:cs typeface="Liberation Sans Narrow"/>
              </a:rPr>
              <a:t>anın</a:t>
            </a:r>
            <a:r>
              <a:rPr lang="tr-TR" spc="225" dirty="0">
                <a:latin typeface="Liberation Sans Narrow"/>
                <a:cs typeface="Liberation Sans Narrow"/>
              </a:rPr>
              <a:t>  </a:t>
            </a:r>
            <a:r>
              <a:rPr lang="tr-TR" spc="100" dirty="0">
                <a:latin typeface="Liberation Sans Narrow"/>
                <a:cs typeface="Liberation Sans Narrow"/>
              </a:rPr>
              <a:t>bir</a:t>
            </a:r>
            <a:r>
              <a:rPr lang="tr-TR" spc="220" dirty="0">
                <a:latin typeface="Liberation Sans Narrow"/>
                <a:cs typeface="Liberation Sans Narrow"/>
              </a:rPr>
              <a:t>  </a:t>
            </a:r>
            <a:r>
              <a:rPr lang="tr-TR" spc="100" dirty="0">
                <a:latin typeface="Liberation Sans Narrow"/>
                <a:cs typeface="Liberation Sans Narrow"/>
              </a:rPr>
              <a:t>ortama,</a:t>
            </a:r>
            <a:r>
              <a:rPr lang="tr-TR" spc="229" dirty="0">
                <a:latin typeface="Liberation Sans Narrow"/>
                <a:cs typeface="Liberation Sans Narrow"/>
              </a:rPr>
              <a:t>  </a:t>
            </a:r>
            <a:r>
              <a:rPr lang="tr-TR" spc="50" dirty="0">
                <a:latin typeface="Liberation Sans Narrow"/>
                <a:cs typeface="Liberation Sans Narrow"/>
              </a:rPr>
              <a:t>insana,</a:t>
            </a:r>
            <a:r>
              <a:rPr lang="tr-TR" spc="225" dirty="0">
                <a:latin typeface="Liberation Sans Narrow"/>
                <a:cs typeface="Liberation Sans Narrow"/>
              </a:rPr>
              <a:t>  </a:t>
            </a:r>
            <a:r>
              <a:rPr lang="tr-TR" spc="65" dirty="0">
                <a:latin typeface="Liberation Sans Narrow"/>
                <a:cs typeface="Liberation Sans Narrow"/>
              </a:rPr>
              <a:t>düşünceye</a:t>
            </a:r>
            <a:r>
              <a:rPr lang="tr-TR" spc="235" dirty="0">
                <a:latin typeface="Liberation Sans Narrow"/>
                <a:cs typeface="Liberation Sans Narrow"/>
              </a:rPr>
              <a:t>  </a:t>
            </a:r>
            <a:r>
              <a:rPr lang="tr-TR" spc="-20" dirty="0">
                <a:latin typeface="Carlito"/>
                <a:cs typeface="Carlito"/>
              </a:rPr>
              <a:t>ayak </a:t>
            </a:r>
            <a:r>
              <a:rPr lang="tr-TR" spc="70" dirty="0">
                <a:latin typeface="Liberation Sans Narrow"/>
                <a:cs typeface="Liberation Sans Narrow"/>
              </a:rPr>
              <a:t>uydurması</a:t>
            </a:r>
            <a:r>
              <a:rPr lang="tr-TR" spc="15" dirty="0">
                <a:latin typeface="Liberation Sans Narrow"/>
                <a:cs typeface="Liberation Sans Narrow"/>
              </a:rPr>
              <a:t> </a:t>
            </a:r>
            <a:r>
              <a:rPr lang="tr-TR" spc="60" dirty="0">
                <a:latin typeface="Liberation Sans Narrow"/>
                <a:cs typeface="Liberation Sans Narrow"/>
              </a:rPr>
              <a:t>zaman</a:t>
            </a:r>
            <a:r>
              <a:rPr lang="tr-TR" spc="20" dirty="0">
                <a:latin typeface="Liberation Sans Narrow"/>
                <a:cs typeface="Liberation Sans Narrow"/>
              </a:rPr>
              <a:t> </a:t>
            </a:r>
            <a:r>
              <a:rPr lang="tr-TR" spc="50" dirty="0">
                <a:latin typeface="Liberation Sans Narrow"/>
                <a:cs typeface="Liberation Sans Narrow"/>
              </a:rPr>
              <a:t>alır.</a:t>
            </a:r>
            <a:r>
              <a:rPr lang="tr-TR" spc="25" dirty="0">
                <a:latin typeface="Liberation Sans Narrow"/>
                <a:cs typeface="Liberation Sans Narrow"/>
              </a:rPr>
              <a:t> </a:t>
            </a:r>
            <a:r>
              <a:rPr lang="tr-TR" spc="50" dirty="0">
                <a:latin typeface="Liberation Sans Narrow"/>
                <a:cs typeface="Liberation Sans Narrow"/>
              </a:rPr>
              <a:t>Özellikle</a:t>
            </a:r>
            <a:r>
              <a:rPr lang="tr-TR" spc="15" dirty="0">
                <a:latin typeface="Liberation Sans Narrow"/>
                <a:cs typeface="Liberation Sans Narrow"/>
              </a:rPr>
              <a:t> </a:t>
            </a:r>
            <a:r>
              <a:rPr lang="tr-TR" spc="110" dirty="0">
                <a:latin typeface="Liberation Sans Narrow"/>
                <a:cs typeface="Liberation Sans Narrow"/>
              </a:rPr>
              <a:t>uyum</a:t>
            </a:r>
            <a:r>
              <a:rPr lang="tr-TR" spc="15" dirty="0">
                <a:latin typeface="Liberation Sans Narrow"/>
                <a:cs typeface="Liberation Sans Narrow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kavramı</a:t>
            </a:r>
            <a:r>
              <a:rPr lang="tr-TR" spc="20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Carlito"/>
                <a:cs typeface="Carlito"/>
              </a:rPr>
              <a:t>,</a:t>
            </a:r>
            <a:r>
              <a:rPr lang="tr-TR" dirty="0">
                <a:latin typeface="Liberation Sans Narrow"/>
                <a:cs typeface="Liberation Sans Narrow"/>
              </a:rPr>
              <a:t>yaş</a:t>
            </a:r>
            <a:r>
              <a:rPr lang="tr-TR" spc="15" dirty="0">
                <a:latin typeface="Liberation Sans Narrow"/>
                <a:cs typeface="Liberation Sans Narrow"/>
              </a:rPr>
              <a:t> </a:t>
            </a:r>
            <a:r>
              <a:rPr lang="tr-TR" spc="55" dirty="0">
                <a:latin typeface="Liberation Sans Narrow"/>
                <a:cs typeface="Liberation Sans Narrow"/>
              </a:rPr>
              <a:t>aralıklarıyla</a:t>
            </a:r>
            <a:r>
              <a:rPr lang="tr-TR" spc="15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da</a:t>
            </a:r>
            <a:r>
              <a:rPr lang="tr-TR" spc="15" dirty="0">
                <a:latin typeface="Liberation Sans Narrow"/>
                <a:cs typeface="Liberation Sans Narrow"/>
              </a:rPr>
              <a:t> </a:t>
            </a:r>
            <a:r>
              <a:rPr lang="tr-TR" spc="55" dirty="0">
                <a:latin typeface="Liberation Sans Narrow"/>
                <a:cs typeface="Liberation Sans Narrow"/>
              </a:rPr>
              <a:t>ilgili </a:t>
            </a:r>
            <a:r>
              <a:rPr lang="tr-TR" spc="100" dirty="0">
                <a:latin typeface="Liberation Sans Narrow"/>
                <a:cs typeface="Liberation Sans Narrow"/>
              </a:rPr>
              <a:t>bir</a:t>
            </a:r>
            <a:r>
              <a:rPr lang="tr-TR" spc="30" dirty="0">
                <a:latin typeface="Liberation Sans Narrow"/>
                <a:cs typeface="Liberation Sans Narrow"/>
              </a:rPr>
              <a:t> </a:t>
            </a:r>
            <a:r>
              <a:rPr lang="tr-TR" spc="90" dirty="0">
                <a:latin typeface="Liberation Sans Narrow"/>
                <a:cs typeface="Liberation Sans Narrow"/>
              </a:rPr>
              <a:t>konu</a:t>
            </a:r>
            <a:r>
              <a:rPr lang="tr-TR" spc="40" dirty="0">
                <a:latin typeface="Liberation Sans Narrow"/>
                <a:cs typeface="Liberation Sans Narrow"/>
              </a:rPr>
              <a:t> </a:t>
            </a:r>
            <a:r>
              <a:rPr lang="tr-TR" spc="90" dirty="0">
                <a:latin typeface="Liberation Sans Narrow"/>
                <a:cs typeface="Liberation Sans Narrow"/>
              </a:rPr>
              <a:t>olduğu</a:t>
            </a:r>
            <a:r>
              <a:rPr lang="tr-TR" spc="40" dirty="0">
                <a:latin typeface="Liberation Sans Narrow"/>
                <a:cs typeface="Liberation Sans Narrow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için</a:t>
            </a:r>
            <a:r>
              <a:rPr lang="tr-TR" spc="50" dirty="0">
                <a:latin typeface="Liberation Sans Narrow"/>
                <a:cs typeface="Liberation Sans Narrow"/>
              </a:rPr>
              <a:t> </a:t>
            </a:r>
            <a:r>
              <a:rPr lang="tr-TR" spc="105" dirty="0">
                <a:latin typeface="Liberation Sans Narrow"/>
                <a:cs typeface="Liberation Sans Narrow"/>
              </a:rPr>
              <a:t>bu</a:t>
            </a:r>
            <a:r>
              <a:rPr lang="tr-TR" spc="40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kavramın</a:t>
            </a:r>
            <a:r>
              <a:rPr lang="tr-TR" spc="40" dirty="0">
                <a:latin typeface="Liberation Sans Narrow"/>
                <a:cs typeface="Liberation Sans Narrow"/>
              </a:rPr>
              <a:t> </a:t>
            </a:r>
            <a:r>
              <a:rPr lang="tr-TR" spc="60" dirty="0">
                <a:latin typeface="Liberation Sans Narrow"/>
                <a:cs typeface="Liberation Sans Narrow"/>
              </a:rPr>
              <a:t>kişiden</a:t>
            </a:r>
            <a:r>
              <a:rPr lang="tr-TR" spc="40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kişiye</a:t>
            </a:r>
            <a:r>
              <a:rPr lang="tr-TR" spc="30" dirty="0">
                <a:latin typeface="Liberation Sans Narrow"/>
                <a:cs typeface="Liberation Sans Narrow"/>
              </a:rPr>
              <a:t> </a:t>
            </a:r>
            <a:r>
              <a:rPr lang="tr-TR" spc="60" dirty="0">
                <a:latin typeface="Liberation Sans Narrow"/>
                <a:cs typeface="Liberation Sans Narrow"/>
              </a:rPr>
              <a:t>farklılık</a:t>
            </a:r>
            <a:r>
              <a:rPr lang="tr-TR" spc="35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göstermesi</a:t>
            </a:r>
            <a:r>
              <a:rPr lang="tr-TR" spc="40" dirty="0">
                <a:latin typeface="Liberation Sans Narrow"/>
                <a:cs typeface="Liberation Sans Narrow"/>
              </a:rPr>
              <a:t> </a:t>
            </a:r>
            <a:r>
              <a:rPr lang="tr-TR" spc="35" dirty="0">
                <a:latin typeface="Liberation Sans Narrow"/>
                <a:cs typeface="Liberation Sans Narrow"/>
              </a:rPr>
              <a:t>çok </a:t>
            </a:r>
            <a:r>
              <a:rPr lang="tr-TR" spc="50" dirty="0">
                <a:latin typeface="Liberation Sans Narrow"/>
                <a:cs typeface="Liberation Sans Narrow"/>
              </a:rPr>
              <a:t>doğaldır</a:t>
            </a:r>
            <a:r>
              <a:rPr lang="tr-TR" spc="50" dirty="0">
                <a:latin typeface="Carlito"/>
                <a:cs typeface="Carlito"/>
              </a:rPr>
              <a:t>.</a:t>
            </a:r>
            <a:endParaRPr lang="tr-TR" dirty="0">
              <a:latin typeface="Carlito"/>
              <a:cs typeface="Carlito"/>
            </a:endParaRPr>
          </a:p>
          <a:p>
            <a:pPr marL="12700" marR="5080" indent="448945" algn="just">
              <a:lnSpc>
                <a:spcPct val="109600"/>
              </a:lnSpc>
              <a:spcBef>
                <a:spcPts val="810"/>
              </a:spcBef>
            </a:pPr>
            <a:r>
              <a:rPr lang="tr-TR" dirty="0">
                <a:latin typeface="Liberation Sans Narrow"/>
                <a:cs typeface="Liberation Sans Narrow"/>
              </a:rPr>
              <a:t>Evet</a:t>
            </a:r>
            <a:r>
              <a:rPr lang="tr-TR" spc="450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aynı</a:t>
            </a:r>
            <a:r>
              <a:rPr lang="tr-TR" spc="475" dirty="0">
                <a:latin typeface="Liberation Sans Narrow"/>
                <a:cs typeface="Liberation Sans Narrow"/>
              </a:rPr>
              <a:t> </a:t>
            </a:r>
            <a:r>
              <a:rPr lang="tr-TR" spc="105" dirty="0">
                <a:latin typeface="Liberation Sans Narrow"/>
                <a:cs typeface="Liberation Sans Narrow"/>
              </a:rPr>
              <a:t>ortamda</a:t>
            </a:r>
            <a:r>
              <a:rPr lang="tr-TR" spc="455" dirty="0">
                <a:latin typeface="Liberation Sans Narrow"/>
                <a:cs typeface="Liberation Sans Narrow"/>
              </a:rPr>
              <a:t> </a:t>
            </a:r>
            <a:r>
              <a:rPr lang="tr-TR" spc="80" dirty="0">
                <a:latin typeface="Liberation Sans Narrow"/>
                <a:cs typeface="Liberation Sans Narrow"/>
              </a:rPr>
              <a:t>olan</a:t>
            </a:r>
            <a:r>
              <a:rPr lang="tr-TR" spc="445" dirty="0">
                <a:latin typeface="Liberation Sans Narrow"/>
                <a:cs typeface="Liberation Sans Narrow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iki</a:t>
            </a:r>
            <a:r>
              <a:rPr lang="tr-TR" spc="455" dirty="0">
                <a:latin typeface="Liberation Sans Narrow"/>
                <a:cs typeface="Liberation Sans Narrow"/>
              </a:rPr>
              <a:t> </a:t>
            </a:r>
            <a:r>
              <a:rPr lang="tr-TR" spc="60" dirty="0">
                <a:latin typeface="Liberation Sans Narrow"/>
                <a:cs typeface="Liberation Sans Narrow"/>
              </a:rPr>
              <a:t>insanın</a:t>
            </a:r>
            <a:r>
              <a:rPr lang="tr-TR" spc="459" dirty="0">
                <a:latin typeface="Liberation Sans Narrow"/>
                <a:cs typeface="Liberation Sans Narrow"/>
              </a:rPr>
              <a:t> </a:t>
            </a:r>
            <a:r>
              <a:rPr lang="tr-TR" spc="95" dirty="0">
                <a:latin typeface="Liberation Sans Narrow"/>
                <a:cs typeface="Liberation Sans Narrow"/>
              </a:rPr>
              <a:t>birbirine</a:t>
            </a:r>
            <a:r>
              <a:rPr lang="tr-TR" spc="450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ayak</a:t>
            </a:r>
            <a:r>
              <a:rPr lang="tr-TR" spc="455" dirty="0">
                <a:latin typeface="Liberation Sans Narrow"/>
                <a:cs typeface="Liberation Sans Narrow"/>
              </a:rPr>
              <a:t> </a:t>
            </a:r>
            <a:r>
              <a:rPr lang="tr-TR" spc="60" dirty="0">
                <a:latin typeface="Liberation Sans Narrow"/>
                <a:cs typeface="Liberation Sans Narrow"/>
              </a:rPr>
              <a:t>uydurması, </a:t>
            </a:r>
            <a:r>
              <a:rPr lang="tr-TR" dirty="0">
                <a:latin typeface="Liberation Sans Narrow"/>
                <a:cs typeface="Liberation Sans Narrow"/>
              </a:rPr>
              <a:t>alışması,</a:t>
            </a:r>
            <a:r>
              <a:rPr lang="tr-TR" spc="345" dirty="0">
                <a:latin typeface="Liberation Sans Narrow"/>
                <a:cs typeface="Liberation Sans Narrow"/>
              </a:rPr>
              <a:t>  </a:t>
            </a:r>
            <a:r>
              <a:rPr lang="tr-TR" spc="110" dirty="0">
                <a:latin typeface="Liberation Sans Narrow"/>
                <a:cs typeface="Liberation Sans Narrow"/>
              </a:rPr>
              <a:t>uyum</a:t>
            </a:r>
            <a:r>
              <a:rPr lang="tr-TR" spc="350" dirty="0">
                <a:latin typeface="Liberation Sans Narrow"/>
                <a:cs typeface="Liberation Sans Narrow"/>
              </a:rPr>
              <a:t>  </a:t>
            </a:r>
            <a:r>
              <a:rPr lang="tr-TR" spc="70" dirty="0">
                <a:latin typeface="Liberation Sans Narrow"/>
                <a:cs typeface="Liberation Sans Narrow"/>
              </a:rPr>
              <a:t>içinde</a:t>
            </a:r>
            <a:r>
              <a:rPr lang="tr-TR" spc="350" dirty="0">
                <a:latin typeface="Liberation Sans Narrow"/>
                <a:cs typeface="Liberation Sans Narrow"/>
              </a:rPr>
              <a:t>  </a:t>
            </a:r>
            <a:r>
              <a:rPr lang="tr-TR" spc="50" dirty="0">
                <a:latin typeface="Liberation Sans Narrow"/>
                <a:cs typeface="Liberation Sans Narrow"/>
              </a:rPr>
              <a:t>yaşamaları</a:t>
            </a:r>
            <a:r>
              <a:rPr lang="tr-TR" spc="355" dirty="0">
                <a:latin typeface="Liberation Sans Narrow"/>
                <a:cs typeface="Liberation Sans Narrow"/>
              </a:rPr>
              <a:t>  </a:t>
            </a:r>
            <a:r>
              <a:rPr lang="tr-TR" spc="70" dirty="0">
                <a:latin typeface="Liberation Sans Narrow"/>
                <a:cs typeface="Liberation Sans Narrow"/>
              </a:rPr>
              <a:t>daha</a:t>
            </a:r>
            <a:r>
              <a:rPr lang="tr-TR" spc="350" dirty="0">
                <a:latin typeface="Liberation Sans Narrow"/>
                <a:cs typeface="Liberation Sans Narrow"/>
              </a:rPr>
              <a:t>  </a:t>
            </a:r>
            <a:r>
              <a:rPr lang="tr-TR" dirty="0">
                <a:latin typeface="Liberation Sans Narrow"/>
                <a:cs typeface="Liberation Sans Narrow"/>
              </a:rPr>
              <a:t>kısa</a:t>
            </a:r>
            <a:r>
              <a:rPr lang="tr-TR" spc="350" dirty="0">
                <a:latin typeface="Liberation Sans Narrow"/>
                <a:cs typeface="Liberation Sans Narrow"/>
              </a:rPr>
              <a:t>  </a:t>
            </a:r>
            <a:r>
              <a:rPr lang="tr-TR" spc="100" dirty="0">
                <a:latin typeface="Liberation Sans Narrow"/>
                <a:cs typeface="Liberation Sans Narrow"/>
              </a:rPr>
              <a:t>bir</a:t>
            </a:r>
            <a:r>
              <a:rPr lang="tr-TR" spc="350" dirty="0">
                <a:latin typeface="Liberation Sans Narrow"/>
                <a:cs typeface="Liberation Sans Narrow"/>
              </a:rPr>
              <a:t>  </a:t>
            </a:r>
            <a:r>
              <a:rPr lang="tr-TR" spc="60" dirty="0">
                <a:latin typeface="Liberation Sans Narrow"/>
                <a:cs typeface="Liberation Sans Narrow"/>
              </a:rPr>
              <a:t>süre</a:t>
            </a:r>
            <a:r>
              <a:rPr lang="tr-TR" spc="350" dirty="0">
                <a:latin typeface="Liberation Sans Narrow"/>
                <a:cs typeface="Liberation Sans Narrow"/>
              </a:rPr>
              <a:t>  </a:t>
            </a:r>
            <a:r>
              <a:rPr lang="tr-TR" spc="60" dirty="0">
                <a:latin typeface="Liberation Sans Narrow"/>
                <a:cs typeface="Liberation Sans Narrow"/>
              </a:rPr>
              <a:t>içinde gerçekleşebilir.</a:t>
            </a:r>
            <a:r>
              <a:rPr lang="tr-TR" spc="-10" dirty="0">
                <a:latin typeface="Liberation Sans Narrow"/>
                <a:cs typeface="Liberation Sans Narrow"/>
              </a:rPr>
              <a:t> </a:t>
            </a:r>
            <a:r>
              <a:rPr lang="tr-TR" spc="90" dirty="0">
                <a:latin typeface="Liberation Sans Narrow"/>
                <a:cs typeface="Liberation Sans Narrow"/>
              </a:rPr>
              <a:t>Ama</a:t>
            </a:r>
            <a:r>
              <a:rPr lang="tr-TR" spc="-15" dirty="0">
                <a:latin typeface="Liberation Sans Narrow"/>
                <a:cs typeface="Liberation Sans Narrow"/>
              </a:rPr>
              <a:t> </a:t>
            </a:r>
            <a:r>
              <a:rPr lang="tr-TR" spc="105" dirty="0">
                <a:latin typeface="Liberation Sans Narrow"/>
                <a:cs typeface="Liberation Sans Narrow"/>
              </a:rPr>
              <a:t>bu</a:t>
            </a:r>
            <a:r>
              <a:rPr lang="tr-TR" spc="-15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iş</a:t>
            </a:r>
            <a:r>
              <a:rPr lang="tr-TR" spc="-15" dirty="0">
                <a:latin typeface="Liberation Sans Narrow"/>
                <a:cs typeface="Liberation Sans Narrow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ülke,</a:t>
            </a:r>
            <a:r>
              <a:rPr lang="tr-TR" spc="-20" dirty="0">
                <a:latin typeface="Liberation Sans Narrow"/>
                <a:cs typeface="Liberation Sans Narrow"/>
              </a:rPr>
              <a:t> </a:t>
            </a:r>
            <a:r>
              <a:rPr lang="tr-TR" spc="95" dirty="0">
                <a:latin typeface="Liberation Sans Narrow"/>
                <a:cs typeface="Liberation Sans Narrow"/>
              </a:rPr>
              <a:t>millet,</a:t>
            </a:r>
            <a:r>
              <a:rPr lang="tr-TR" spc="-15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dil,</a:t>
            </a:r>
            <a:r>
              <a:rPr lang="tr-TR" spc="-20" dirty="0">
                <a:latin typeface="Liberation Sans Narrow"/>
                <a:cs typeface="Liberation Sans Narrow"/>
              </a:rPr>
              <a:t> </a:t>
            </a:r>
            <a:r>
              <a:rPr lang="tr-TR" spc="80" dirty="0">
                <a:latin typeface="Liberation Sans Narrow"/>
                <a:cs typeface="Liberation Sans Narrow"/>
              </a:rPr>
              <a:t>din,</a:t>
            </a:r>
            <a:r>
              <a:rPr lang="tr-TR" spc="-15" dirty="0">
                <a:latin typeface="Liberation Sans Narrow"/>
                <a:cs typeface="Liberation Sans Narrow"/>
              </a:rPr>
              <a:t> </a:t>
            </a:r>
            <a:r>
              <a:rPr lang="tr-TR" spc="55" dirty="0">
                <a:latin typeface="Liberation Sans Narrow"/>
                <a:cs typeface="Liberation Sans Narrow"/>
              </a:rPr>
              <a:t>ırk</a:t>
            </a:r>
            <a:r>
              <a:rPr lang="tr-TR" spc="-20" dirty="0">
                <a:latin typeface="Liberation Sans Narrow"/>
                <a:cs typeface="Liberation Sans Narrow"/>
              </a:rPr>
              <a:t> </a:t>
            </a:r>
            <a:r>
              <a:rPr lang="tr-TR" spc="55" dirty="0">
                <a:latin typeface="Liberation Sans Narrow"/>
                <a:cs typeface="Liberation Sans Narrow"/>
              </a:rPr>
              <a:t>farklılığına</a:t>
            </a:r>
            <a:r>
              <a:rPr lang="tr-TR" spc="-10" dirty="0">
                <a:latin typeface="Liberation Sans Narrow"/>
                <a:cs typeface="Liberation Sans Narrow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girdiğinde </a:t>
            </a:r>
            <a:r>
              <a:rPr lang="tr-TR" spc="70" dirty="0">
                <a:latin typeface="Liberation Sans Narrow"/>
                <a:cs typeface="Liberation Sans Narrow"/>
              </a:rPr>
              <a:t>daha</a:t>
            </a:r>
            <a:r>
              <a:rPr lang="tr-TR" spc="15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da</a:t>
            </a:r>
            <a:r>
              <a:rPr lang="tr-TR" spc="10" dirty="0">
                <a:latin typeface="Liberation Sans Narrow"/>
                <a:cs typeface="Liberation Sans Narrow"/>
              </a:rPr>
              <a:t> </a:t>
            </a:r>
            <a:r>
              <a:rPr lang="tr-TR" spc="60" dirty="0">
                <a:latin typeface="Liberation Sans Narrow"/>
                <a:cs typeface="Liberation Sans Narrow"/>
              </a:rPr>
              <a:t>farklılık</a:t>
            </a:r>
            <a:r>
              <a:rPr lang="tr-TR" spc="10" dirty="0">
                <a:latin typeface="Liberation Sans Narrow"/>
                <a:cs typeface="Liberation Sans Narrow"/>
              </a:rPr>
              <a:t> </a:t>
            </a:r>
            <a:r>
              <a:rPr lang="tr-TR" spc="80" dirty="0">
                <a:latin typeface="Liberation Sans Narrow"/>
                <a:cs typeface="Liberation Sans Narrow"/>
              </a:rPr>
              <a:t>gösteriyor</a:t>
            </a:r>
            <a:r>
              <a:rPr lang="tr-TR" spc="25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Carlito"/>
                <a:cs typeface="Carlito"/>
              </a:rPr>
              <a:t>ve</a:t>
            </a:r>
            <a:r>
              <a:rPr lang="tr-TR" spc="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tabi</a:t>
            </a:r>
            <a:r>
              <a:rPr lang="tr-TR" dirty="0">
                <a:latin typeface="Liberation Sans Narrow"/>
                <a:cs typeface="Liberation Sans Narrow"/>
              </a:rPr>
              <a:t>i</a:t>
            </a:r>
            <a:r>
              <a:rPr lang="tr-TR" spc="15" dirty="0">
                <a:latin typeface="Liberation Sans Narrow"/>
                <a:cs typeface="Liberation Sans Narrow"/>
              </a:rPr>
              <a:t> </a:t>
            </a:r>
            <a:r>
              <a:rPr lang="tr-TR" spc="60" dirty="0">
                <a:latin typeface="Liberation Sans Narrow"/>
                <a:cs typeface="Liberation Sans Narrow"/>
              </a:rPr>
              <a:t>ki</a:t>
            </a:r>
            <a:r>
              <a:rPr lang="tr-TR" spc="20" dirty="0">
                <a:latin typeface="Liberation Sans Narrow"/>
                <a:cs typeface="Liberation Sans Narrow"/>
              </a:rPr>
              <a:t> </a:t>
            </a:r>
            <a:r>
              <a:rPr lang="tr-TR" spc="60" dirty="0">
                <a:latin typeface="Liberation Sans Narrow"/>
                <a:cs typeface="Liberation Sans Narrow"/>
              </a:rPr>
              <a:t>zaman</a:t>
            </a:r>
            <a:r>
              <a:rPr lang="tr-TR" spc="15" dirty="0">
                <a:latin typeface="Liberation Sans Narrow"/>
                <a:cs typeface="Liberation Sans Narrow"/>
              </a:rPr>
              <a:t> </a:t>
            </a:r>
            <a:r>
              <a:rPr lang="tr-TR" spc="50" dirty="0">
                <a:latin typeface="Liberation Sans Narrow"/>
                <a:cs typeface="Liberation Sans Narrow"/>
              </a:rPr>
              <a:t>alıyor.</a:t>
            </a:r>
            <a:endParaRPr lang="tr-TR" dirty="0">
              <a:latin typeface="Liberation Sans Narrow"/>
              <a:cs typeface="Liberation Sans Narrow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9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4692" y="1340768"/>
            <a:ext cx="316835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99728"/>
          </a:xfrm>
        </p:spPr>
        <p:txBody>
          <a:bodyPr rtlCol="0">
            <a:normAutofit fontScale="90000"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lang="tr-TR" dirty="0" smtClean="0">
                <a:latin typeface="Liberation Sans Narrow"/>
                <a:cs typeface="Liberation Sans Narrow"/>
              </a:rPr>
              <a:t>1- ARKADAŞLIK</a:t>
            </a:r>
            <a:r>
              <a:rPr lang="tr-TR" spc="465" dirty="0" smtClean="0">
                <a:latin typeface="Liberation Sans Narrow"/>
                <a:cs typeface="Liberation Sans Narrow"/>
              </a:rPr>
              <a:t> </a:t>
            </a:r>
            <a:r>
              <a:rPr lang="tr-TR" spc="55" dirty="0" smtClean="0">
                <a:latin typeface="Liberation Sans Narrow"/>
                <a:cs typeface="Liberation Sans Narrow"/>
              </a:rPr>
              <a:t>İLİŞKİLERİ</a:t>
            </a:r>
            <a:endParaRPr lang="tr-TR" dirty="0">
              <a:latin typeface="Liberation Sans Narrow"/>
              <a:cs typeface="Liberation Sans Narrow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93812" y="980728"/>
            <a:ext cx="6600800" cy="5184576"/>
          </a:xfrm>
        </p:spPr>
        <p:txBody>
          <a:bodyPr>
            <a:normAutofit lnSpcReduction="10000"/>
          </a:bodyPr>
          <a:lstStyle/>
          <a:p>
            <a:pPr marL="12700" marR="5715" indent="448945" algn="just">
              <a:lnSpc>
                <a:spcPct val="109700"/>
              </a:lnSpc>
              <a:spcBef>
                <a:spcPts val="815"/>
              </a:spcBef>
            </a:pPr>
            <a:r>
              <a:rPr lang="tr-TR" dirty="0" smtClean="0">
                <a:latin typeface="Liberation Sans Narrow"/>
                <a:cs typeface="Liberation Sans Narrow"/>
              </a:rPr>
              <a:t>Yapılan</a:t>
            </a:r>
            <a:r>
              <a:rPr lang="tr-TR" spc="145" dirty="0" smtClean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araştırmalara</a:t>
            </a:r>
            <a:r>
              <a:rPr lang="tr-TR" spc="145" dirty="0">
                <a:latin typeface="Liberation Sans Narrow"/>
                <a:cs typeface="Liberation Sans Narrow"/>
              </a:rPr>
              <a:t> </a:t>
            </a:r>
            <a:r>
              <a:rPr lang="tr-TR" spc="75" dirty="0">
                <a:latin typeface="Liberation Sans Narrow"/>
                <a:cs typeface="Liberation Sans Narrow"/>
              </a:rPr>
              <a:t>göre</a:t>
            </a:r>
            <a:r>
              <a:rPr lang="tr-TR" spc="145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g</a:t>
            </a:r>
            <a:r>
              <a:rPr lang="tr-TR" dirty="0">
                <a:latin typeface="Carlito"/>
                <a:cs typeface="Carlito"/>
              </a:rPr>
              <a:t>öç</a:t>
            </a:r>
            <a:r>
              <a:rPr lang="tr-TR" spc="14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eden</a:t>
            </a:r>
            <a:r>
              <a:rPr lang="tr-TR" spc="17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veya</a:t>
            </a:r>
            <a:r>
              <a:rPr lang="tr-TR" spc="17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etmek</a:t>
            </a:r>
            <a:r>
              <a:rPr lang="tr-TR" spc="15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zorunda</a:t>
            </a:r>
            <a:r>
              <a:rPr lang="tr-TR" spc="155" dirty="0">
                <a:latin typeface="Carlito"/>
                <a:cs typeface="Carlito"/>
              </a:rPr>
              <a:t> </a:t>
            </a:r>
            <a:r>
              <a:rPr lang="tr-TR" spc="-10" dirty="0">
                <a:latin typeface="Carlito"/>
                <a:cs typeface="Carlito"/>
              </a:rPr>
              <a:t>kalan </a:t>
            </a:r>
            <a:r>
              <a:rPr lang="tr-TR" spc="55" dirty="0">
                <a:latin typeface="Liberation Sans Narrow"/>
                <a:cs typeface="Liberation Sans Narrow"/>
              </a:rPr>
              <a:t>insanların</a:t>
            </a:r>
            <a:r>
              <a:rPr lang="tr-TR" spc="55" dirty="0">
                <a:latin typeface="Carlito"/>
                <a:cs typeface="Carlito"/>
              </a:rPr>
              <a:t>,</a:t>
            </a:r>
            <a:r>
              <a:rPr lang="tr-TR" spc="145" dirty="0">
                <a:latin typeface="Carlito"/>
                <a:cs typeface="Carlito"/>
              </a:rPr>
              <a:t>  </a:t>
            </a:r>
            <a:r>
              <a:rPr lang="tr-TR" dirty="0">
                <a:latin typeface="Liberation Sans Narrow"/>
                <a:cs typeface="Liberation Sans Narrow"/>
              </a:rPr>
              <a:t>aslında</a:t>
            </a:r>
            <a:r>
              <a:rPr lang="tr-TR" spc="150" dirty="0">
                <a:latin typeface="Liberation Sans Narrow"/>
                <a:cs typeface="Liberation Sans Narrow"/>
              </a:rPr>
              <a:t>  </a:t>
            </a:r>
            <a:r>
              <a:rPr lang="tr-TR" spc="80" dirty="0">
                <a:latin typeface="Liberation Sans Narrow"/>
                <a:cs typeface="Liberation Sans Narrow"/>
              </a:rPr>
              <a:t>buraya</a:t>
            </a:r>
            <a:r>
              <a:rPr lang="tr-TR" spc="145" dirty="0">
                <a:latin typeface="Liberation Sans Narrow"/>
                <a:cs typeface="Liberation Sans Narrow"/>
              </a:rPr>
              <a:t>  </a:t>
            </a:r>
            <a:r>
              <a:rPr lang="tr-TR" spc="60" dirty="0">
                <a:latin typeface="Liberation Sans Narrow"/>
                <a:cs typeface="Liberation Sans Narrow"/>
              </a:rPr>
              <a:t>çok</a:t>
            </a:r>
            <a:r>
              <a:rPr lang="tr-TR" spc="140" dirty="0">
                <a:latin typeface="Liberation Sans Narrow"/>
                <a:cs typeface="Liberation Sans Narrow"/>
              </a:rPr>
              <a:t>  </a:t>
            </a:r>
            <a:r>
              <a:rPr lang="tr-TR" spc="105" dirty="0">
                <a:latin typeface="Liberation Sans Narrow"/>
                <a:cs typeface="Liberation Sans Narrow"/>
              </a:rPr>
              <a:t>ön</a:t>
            </a:r>
            <a:r>
              <a:rPr lang="tr-TR" spc="150" dirty="0">
                <a:latin typeface="Liberation Sans Narrow"/>
                <a:cs typeface="Liberation Sans Narrow"/>
              </a:rPr>
              <a:t>  </a:t>
            </a:r>
            <a:r>
              <a:rPr lang="tr-TR" spc="45" dirty="0">
                <a:latin typeface="Liberation Sans Narrow"/>
                <a:cs typeface="Liberation Sans Narrow"/>
              </a:rPr>
              <a:t>yargılı</a:t>
            </a:r>
            <a:r>
              <a:rPr lang="tr-TR" spc="160" dirty="0">
                <a:latin typeface="Liberation Sans Narrow"/>
                <a:cs typeface="Liberation Sans Narrow"/>
              </a:rPr>
              <a:t>  </a:t>
            </a:r>
            <a:r>
              <a:rPr lang="tr-TR" spc="65" dirty="0">
                <a:latin typeface="Liberation Sans Narrow"/>
                <a:cs typeface="Liberation Sans Narrow"/>
              </a:rPr>
              <a:t>geldiği</a:t>
            </a:r>
            <a:r>
              <a:rPr lang="tr-TR" spc="150" dirty="0">
                <a:latin typeface="Liberation Sans Narrow"/>
                <a:cs typeface="Liberation Sans Narrow"/>
              </a:rPr>
              <a:t>  </a:t>
            </a:r>
            <a:r>
              <a:rPr lang="tr-TR" spc="50" dirty="0">
                <a:latin typeface="Liberation Sans Narrow"/>
                <a:cs typeface="Liberation Sans Narrow"/>
              </a:rPr>
              <a:t>ve</a:t>
            </a:r>
            <a:r>
              <a:rPr lang="tr-TR" spc="145" dirty="0">
                <a:latin typeface="Liberation Sans Narrow"/>
                <a:cs typeface="Liberation Sans Narrow"/>
              </a:rPr>
              <a:t>  </a:t>
            </a:r>
            <a:r>
              <a:rPr lang="tr-TR" spc="60" dirty="0">
                <a:latin typeface="Liberation Sans Narrow"/>
                <a:cs typeface="Liberation Sans Narrow"/>
              </a:rPr>
              <a:t>zamanla</a:t>
            </a:r>
            <a:r>
              <a:rPr lang="tr-TR" spc="145" dirty="0">
                <a:latin typeface="Liberation Sans Narrow"/>
                <a:cs typeface="Liberation Sans Narrow"/>
              </a:rPr>
              <a:t>  </a:t>
            </a:r>
            <a:r>
              <a:rPr lang="tr-TR" spc="75" dirty="0">
                <a:latin typeface="Liberation Sans Narrow"/>
                <a:cs typeface="Liberation Sans Narrow"/>
              </a:rPr>
              <a:t>ön </a:t>
            </a:r>
            <a:r>
              <a:rPr lang="tr-TR" spc="55" dirty="0">
                <a:latin typeface="Liberation Sans Narrow"/>
                <a:cs typeface="Liberation Sans Narrow"/>
              </a:rPr>
              <a:t>yargılarının</a:t>
            </a:r>
            <a:r>
              <a:rPr lang="tr-TR" spc="15" dirty="0">
                <a:latin typeface="Liberation Sans Narrow"/>
                <a:cs typeface="Liberation Sans Narrow"/>
              </a:rPr>
              <a:t> </a:t>
            </a:r>
            <a:r>
              <a:rPr lang="tr-TR" spc="55" dirty="0">
                <a:latin typeface="Liberation Sans Narrow"/>
                <a:cs typeface="Liberation Sans Narrow"/>
              </a:rPr>
              <a:t>kırılarak</a:t>
            </a:r>
            <a:r>
              <a:rPr lang="tr-TR" spc="15" dirty="0">
                <a:latin typeface="Liberation Sans Narrow"/>
                <a:cs typeface="Liberation Sans Narrow"/>
              </a:rPr>
              <a:t> </a:t>
            </a:r>
            <a:r>
              <a:rPr lang="tr-TR" spc="55" dirty="0">
                <a:latin typeface="Liberation Sans Narrow"/>
                <a:cs typeface="Liberation Sans Narrow"/>
              </a:rPr>
              <a:t>yaşamlarına</a:t>
            </a:r>
            <a:r>
              <a:rPr lang="tr-TR" spc="25" dirty="0">
                <a:latin typeface="Liberation Sans Narrow"/>
                <a:cs typeface="Liberation Sans Narrow"/>
              </a:rPr>
              <a:t> </a:t>
            </a:r>
            <a:r>
              <a:rPr lang="tr-TR" spc="90" dirty="0">
                <a:latin typeface="Liberation Sans Narrow"/>
                <a:cs typeface="Liberation Sans Narrow"/>
              </a:rPr>
              <a:t>devam</a:t>
            </a:r>
            <a:r>
              <a:rPr lang="tr-TR" spc="20" dirty="0">
                <a:latin typeface="Liberation Sans Narrow"/>
                <a:cs typeface="Liberation Sans Narrow"/>
              </a:rPr>
              <a:t> </a:t>
            </a:r>
            <a:r>
              <a:rPr lang="tr-TR" spc="95" dirty="0">
                <a:latin typeface="Liberation Sans Narrow"/>
                <a:cs typeface="Liberation Sans Narrow"/>
              </a:rPr>
              <a:t>ettikleri</a:t>
            </a:r>
            <a:r>
              <a:rPr lang="tr-TR" spc="20" dirty="0">
                <a:latin typeface="Liberation Sans Narrow"/>
                <a:cs typeface="Liberation Sans Narrow"/>
              </a:rPr>
              <a:t> </a:t>
            </a:r>
            <a:r>
              <a:rPr lang="tr-TR" spc="90" dirty="0">
                <a:latin typeface="Liberation Sans Narrow"/>
                <a:cs typeface="Liberation Sans Narrow"/>
              </a:rPr>
              <a:t>tespit</a:t>
            </a:r>
            <a:r>
              <a:rPr lang="tr-TR" spc="15" dirty="0">
                <a:latin typeface="Liberation Sans Narrow"/>
                <a:cs typeface="Liberation Sans Narrow"/>
              </a:rPr>
              <a:t> </a:t>
            </a:r>
            <a:r>
              <a:rPr lang="tr-TR" spc="75" dirty="0">
                <a:latin typeface="Liberation Sans Narrow"/>
                <a:cs typeface="Liberation Sans Narrow"/>
              </a:rPr>
              <a:t>edilmiştir.</a:t>
            </a:r>
            <a:endParaRPr lang="tr-TR" dirty="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lang="tr-TR" dirty="0" smtClean="0">
                <a:latin typeface="Carlito"/>
                <a:cs typeface="Carlito"/>
              </a:rPr>
              <a:t>Evet!</a:t>
            </a:r>
            <a:r>
              <a:rPr lang="tr-TR" spc="265" dirty="0" smtClean="0">
                <a:latin typeface="Carlito"/>
                <a:cs typeface="Carlito"/>
              </a:rPr>
              <a:t> </a:t>
            </a:r>
            <a:r>
              <a:rPr lang="tr-TR" dirty="0" smtClean="0">
                <a:latin typeface="Carlito"/>
                <a:cs typeface="Carlito"/>
              </a:rPr>
              <a:t>A</a:t>
            </a:r>
            <a:r>
              <a:rPr lang="tr-TR" dirty="0" smtClean="0">
                <a:latin typeface="Liberation Sans Narrow"/>
                <a:cs typeface="Liberation Sans Narrow"/>
              </a:rPr>
              <a:t>rkadaşlık</a:t>
            </a:r>
            <a:r>
              <a:rPr lang="tr-TR" spc="254" dirty="0" smtClean="0">
                <a:latin typeface="Liberation Sans Narrow"/>
                <a:cs typeface="Liberation Sans Narrow"/>
              </a:rPr>
              <a:t> </a:t>
            </a:r>
            <a:r>
              <a:rPr lang="tr-TR" spc="70" dirty="0" smtClean="0">
                <a:latin typeface="Liberation Sans Narrow"/>
                <a:cs typeface="Liberation Sans Narrow"/>
              </a:rPr>
              <a:t>ilişkilerinde</a:t>
            </a:r>
            <a:r>
              <a:rPr lang="tr-TR" spc="260" dirty="0" smtClean="0">
                <a:latin typeface="Liberation Sans Narrow"/>
                <a:cs typeface="Liberation Sans Narrow"/>
              </a:rPr>
              <a:t> </a:t>
            </a:r>
            <a:r>
              <a:rPr lang="tr-TR" spc="55" dirty="0" smtClean="0">
                <a:latin typeface="Liberation Sans Narrow"/>
                <a:cs typeface="Liberation Sans Narrow"/>
              </a:rPr>
              <a:t>zorbalık,</a:t>
            </a:r>
            <a:r>
              <a:rPr lang="tr-TR" spc="265" dirty="0" smtClean="0">
                <a:latin typeface="Liberation Sans Narrow"/>
                <a:cs typeface="Liberation Sans Narrow"/>
              </a:rPr>
              <a:t> </a:t>
            </a:r>
            <a:r>
              <a:rPr lang="tr-TR" spc="60" dirty="0" smtClean="0">
                <a:latin typeface="Liberation Sans Narrow"/>
                <a:cs typeface="Liberation Sans Narrow"/>
              </a:rPr>
              <a:t>dışlanma</a:t>
            </a:r>
            <a:r>
              <a:rPr lang="tr-TR" spc="260" dirty="0" smtClean="0">
                <a:latin typeface="Liberation Sans Narrow"/>
                <a:cs typeface="Liberation Sans Narrow"/>
              </a:rPr>
              <a:t> </a:t>
            </a:r>
            <a:r>
              <a:rPr lang="tr-TR" spc="70" dirty="0" smtClean="0">
                <a:latin typeface="Liberation Sans Narrow"/>
                <a:cs typeface="Liberation Sans Narrow"/>
              </a:rPr>
              <a:t>gibi</a:t>
            </a:r>
            <a:r>
              <a:rPr lang="tr-TR" spc="270" dirty="0" smtClean="0">
                <a:latin typeface="Liberation Sans Narrow"/>
                <a:cs typeface="Liberation Sans Narrow"/>
              </a:rPr>
              <a:t> </a:t>
            </a:r>
            <a:r>
              <a:rPr lang="tr-TR" spc="65" dirty="0" smtClean="0">
                <a:latin typeface="Liberation Sans Narrow"/>
                <a:cs typeface="Liberation Sans Narrow"/>
              </a:rPr>
              <a:t>olaylara</a:t>
            </a:r>
            <a:r>
              <a:rPr lang="tr-TR" spc="265" dirty="0" smtClean="0">
                <a:latin typeface="Liberation Sans Narrow"/>
                <a:cs typeface="Liberation Sans Narrow"/>
              </a:rPr>
              <a:t> </a:t>
            </a:r>
            <a:r>
              <a:rPr lang="tr-TR" spc="45" dirty="0" smtClean="0">
                <a:latin typeface="Liberation Sans Narrow"/>
                <a:cs typeface="Liberation Sans Narrow"/>
              </a:rPr>
              <a:t>da </a:t>
            </a:r>
            <a:r>
              <a:rPr lang="tr-TR" spc="80" dirty="0" smtClean="0">
                <a:latin typeface="Liberation Sans Narrow"/>
                <a:cs typeface="Liberation Sans Narrow"/>
              </a:rPr>
              <a:t>maruz</a:t>
            </a:r>
            <a:r>
              <a:rPr lang="tr-TR" spc="320" dirty="0" smtClean="0">
                <a:latin typeface="Liberation Sans Narrow"/>
                <a:cs typeface="Liberation Sans Narrow"/>
              </a:rPr>
              <a:t> </a:t>
            </a:r>
            <a:r>
              <a:rPr lang="tr-TR" spc="60" dirty="0" smtClean="0">
                <a:latin typeface="Liberation Sans Narrow"/>
                <a:cs typeface="Liberation Sans Narrow"/>
              </a:rPr>
              <a:t>kalmışlardır</a:t>
            </a:r>
            <a:r>
              <a:rPr lang="tr-TR" spc="310" dirty="0" smtClean="0">
                <a:latin typeface="Liberation Sans Narrow"/>
                <a:cs typeface="Liberation Sans Narrow"/>
              </a:rPr>
              <a:t> </a:t>
            </a:r>
            <a:r>
              <a:rPr lang="tr-TR" dirty="0" smtClean="0">
                <a:latin typeface="Carlito"/>
                <a:cs typeface="Carlito"/>
              </a:rPr>
              <a:t>tabii</a:t>
            </a:r>
            <a:r>
              <a:rPr lang="tr-TR" spc="315" dirty="0" smtClean="0">
                <a:latin typeface="Carlito"/>
                <a:cs typeface="Carlito"/>
              </a:rPr>
              <a:t> </a:t>
            </a:r>
            <a:r>
              <a:rPr lang="tr-TR" dirty="0" smtClean="0">
                <a:latin typeface="Carlito"/>
                <a:cs typeface="Carlito"/>
              </a:rPr>
              <a:t>ki.</a:t>
            </a:r>
            <a:r>
              <a:rPr lang="tr-TR" spc="315" dirty="0" smtClean="0">
                <a:latin typeface="Carlito"/>
                <a:cs typeface="Carlito"/>
              </a:rPr>
              <a:t> </a:t>
            </a:r>
            <a:r>
              <a:rPr lang="tr-TR" dirty="0" smtClean="0">
                <a:latin typeface="Carlito"/>
                <a:cs typeface="Carlito"/>
              </a:rPr>
              <a:t>Özell</a:t>
            </a:r>
            <a:r>
              <a:rPr lang="tr-TR" dirty="0" smtClean="0">
                <a:latin typeface="Liberation Sans Narrow"/>
                <a:cs typeface="Liberation Sans Narrow"/>
              </a:rPr>
              <a:t>ikle</a:t>
            </a:r>
            <a:r>
              <a:rPr lang="tr-TR" spc="300" dirty="0" smtClean="0">
                <a:latin typeface="Liberation Sans Narrow"/>
                <a:cs typeface="Liberation Sans Narrow"/>
              </a:rPr>
              <a:t> </a:t>
            </a:r>
            <a:r>
              <a:rPr lang="tr-TR" spc="50" dirty="0" smtClean="0">
                <a:latin typeface="Liberation Sans Narrow"/>
                <a:cs typeface="Liberation Sans Narrow"/>
              </a:rPr>
              <a:t>ırkları</a:t>
            </a:r>
            <a:r>
              <a:rPr lang="tr-TR" spc="50" dirty="0" smtClean="0">
                <a:latin typeface="Carlito"/>
                <a:cs typeface="Carlito"/>
              </a:rPr>
              <a:t>,</a:t>
            </a:r>
            <a:r>
              <a:rPr lang="tr-TR" spc="325" dirty="0" smtClean="0">
                <a:latin typeface="Carlito"/>
                <a:cs typeface="Carlito"/>
              </a:rPr>
              <a:t> </a:t>
            </a:r>
            <a:r>
              <a:rPr lang="tr-TR" dirty="0" smtClean="0">
                <a:latin typeface="Carlito"/>
                <a:cs typeface="Carlito"/>
              </a:rPr>
              <a:t>dilleri,</a:t>
            </a:r>
            <a:r>
              <a:rPr lang="tr-TR" spc="310" dirty="0" smtClean="0">
                <a:latin typeface="Carlito"/>
                <a:cs typeface="Carlito"/>
              </a:rPr>
              <a:t> </a:t>
            </a:r>
            <a:r>
              <a:rPr lang="tr-TR" dirty="0" smtClean="0">
                <a:latin typeface="Carlito"/>
                <a:cs typeface="Carlito"/>
              </a:rPr>
              <a:t>renkleri,</a:t>
            </a:r>
            <a:r>
              <a:rPr lang="tr-TR" spc="320" dirty="0" smtClean="0">
                <a:latin typeface="Carlito"/>
                <a:cs typeface="Carlito"/>
              </a:rPr>
              <a:t> </a:t>
            </a:r>
            <a:r>
              <a:rPr lang="tr-TR" spc="-10" dirty="0" smtClean="0">
                <a:latin typeface="Carlito"/>
                <a:cs typeface="Carlito"/>
              </a:rPr>
              <a:t>kültürel </a:t>
            </a:r>
            <a:r>
              <a:rPr lang="tr-TR" dirty="0" smtClean="0">
                <a:latin typeface="Carlito"/>
                <a:cs typeface="Carlito"/>
              </a:rPr>
              <a:t>özellikleri </a:t>
            </a:r>
            <a:r>
              <a:rPr lang="tr-TR" spc="65" dirty="0" smtClean="0">
                <a:latin typeface="Liberation Sans Narrow"/>
                <a:cs typeface="Liberation Sans Narrow"/>
              </a:rPr>
              <a:t>sebebiyle</a:t>
            </a:r>
            <a:r>
              <a:rPr lang="tr-TR" spc="-15" dirty="0" smtClean="0">
                <a:latin typeface="Liberation Sans Narrow"/>
                <a:cs typeface="Liberation Sans Narrow"/>
              </a:rPr>
              <a:t> </a:t>
            </a:r>
            <a:r>
              <a:rPr lang="tr-TR" spc="60" dirty="0" smtClean="0">
                <a:latin typeface="Liberation Sans Narrow"/>
                <a:cs typeface="Liberation Sans Narrow"/>
              </a:rPr>
              <a:t>dışlanmaları</a:t>
            </a:r>
            <a:r>
              <a:rPr lang="tr-TR" spc="-10" dirty="0" smtClean="0">
                <a:latin typeface="Liberation Sans Narrow"/>
                <a:cs typeface="Liberation Sans Narrow"/>
              </a:rPr>
              <a:t> </a:t>
            </a:r>
            <a:r>
              <a:rPr lang="tr-TR" spc="60" dirty="0" smtClean="0">
                <a:latin typeface="Liberation Sans Narrow"/>
                <a:cs typeface="Liberation Sans Narrow"/>
              </a:rPr>
              <a:t>çoğu</a:t>
            </a:r>
            <a:r>
              <a:rPr lang="tr-TR" spc="-15" dirty="0" smtClean="0">
                <a:latin typeface="Liberation Sans Narrow"/>
                <a:cs typeface="Liberation Sans Narrow"/>
              </a:rPr>
              <a:t> </a:t>
            </a:r>
            <a:r>
              <a:rPr lang="tr-TR" dirty="0" smtClean="0">
                <a:latin typeface="Liberation Sans Narrow"/>
                <a:cs typeface="Liberation Sans Narrow"/>
              </a:rPr>
              <a:t>kez</a:t>
            </a:r>
            <a:r>
              <a:rPr lang="tr-TR" spc="-10" dirty="0" smtClean="0">
                <a:latin typeface="Liberation Sans Narrow"/>
                <a:cs typeface="Liberation Sans Narrow"/>
              </a:rPr>
              <a:t> </a:t>
            </a:r>
            <a:r>
              <a:rPr lang="tr-TR" spc="60" dirty="0" smtClean="0">
                <a:latin typeface="Liberation Sans Narrow"/>
                <a:cs typeface="Liberation Sans Narrow"/>
              </a:rPr>
              <a:t>rastlanmış</a:t>
            </a:r>
            <a:r>
              <a:rPr lang="tr-TR" spc="-15" dirty="0" smtClean="0">
                <a:latin typeface="Liberation Sans Narrow"/>
                <a:cs typeface="Liberation Sans Narrow"/>
              </a:rPr>
              <a:t> </a:t>
            </a:r>
            <a:r>
              <a:rPr lang="tr-TR" spc="100" dirty="0" smtClean="0">
                <a:latin typeface="Liberation Sans Narrow"/>
                <a:cs typeface="Liberation Sans Narrow"/>
              </a:rPr>
              <a:t>bir</a:t>
            </a:r>
            <a:r>
              <a:rPr lang="tr-TR" spc="-5" dirty="0" smtClean="0">
                <a:latin typeface="Liberation Sans Narrow"/>
                <a:cs typeface="Liberation Sans Narrow"/>
              </a:rPr>
              <a:t> </a:t>
            </a:r>
            <a:r>
              <a:rPr lang="tr-TR" dirty="0" smtClean="0">
                <a:latin typeface="Carlito"/>
                <a:cs typeface="Carlito"/>
              </a:rPr>
              <a:t>gerçektir</a:t>
            </a:r>
            <a:r>
              <a:rPr lang="tr-TR" spc="-15" dirty="0" smtClean="0">
                <a:latin typeface="Carlito"/>
                <a:cs typeface="Carlito"/>
              </a:rPr>
              <a:t> </a:t>
            </a:r>
            <a:r>
              <a:rPr lang="tr-TR" spc="-25" dirty="0" smtClean="0">
                <a:latin typeface="Carlito"/>
                <a:cs typeface="Carlito"/>
              </a:rPr>
              <a:t>ama </a:t>
            </a:r>
            <a:r>
              <a:rPr lang="tr-TR" dirty="0">
                <a:latin typeface="Liberation Sans Narrow"/>
                <a:cs typeface="Liberation Sans Narrow"/>
              </a:rPr>
              <a:t>sadece</a:t>
            </a:r>
            <a:r>
              <a:rPr lang="tr-TR" spc="114" dirty="0">
                <a:latin typeface="Liberation Sans Narrow"/>
                <a:cs typeface="Liberation Sans Narrow"/>
              </a:rPr>
              <a:t> </a:t>
            </a:r>
            <a:r>
              <a:rPr lang="tr-TR" spc="80" dirty="0">
                <a:latin typeface="Liberation Sans Narrow"/>
                <a:cs typeface="Liberation Sans Narrow"/>
              </a:rPr>
              <a:t>bunlarla</a:t>
            </a:r>
            <a:r>
              <a:rPr lang="tr-TR" spc="114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sınırlı</a:t>
            </a:r>
            <a:r>
              <a:rPr lang="tr-TR" spc="140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değildir</a:t>
            </a:r>
            <a:r>
              <a:rPr lang="tr-TR" spc="70" dirty="0">
                <a:latin typeface="Carlito"/>
                <a:cs typeface="Carlito"/>
              </a:rPr>
              <a:t>.</a:t>
            </a:r>
            <a:r>
              <a:rPr lang="tr-TR" spc="120" dirty="0">
                <a:latin typeface="Carlito"/>
                <a:cs typeface="Carlito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Onlara</a:t>
            </a:r>
            <a:r>
              <a:rPr lang="tr-TR" spc="105" dirty="0">
                <a:latin typeface="Liberation Sans Narrow"/>
                <a:cs typeface="Liberation Sans Narrow"/>
              </a:rPr>
              <a:t> </a:t>
            </a:r>
            <a:r>
              <a:rPr lang="tr-TR" spc="80" dirty="0">
                <a:latin typeface="Liberation Sans Narrow"/>
                <a:cs typeface="Liberation Sans Narrow"/>
              </a:rPr>
              <a:t>ülkelerini</a:t>
            </a:r>
            <a:r>
              <a:rPr lang="tr-TR" spc="114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açan,</a:t>
            </a:r>
            <a:r>
              <a:rPr lang="tr-TR" spc="110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saygı</a:t>
            </a:r>
            <a:r>
              <a:rPr lang="tr-TR" spc="120" dirty="0">
                <a:latin typeface="Liberation Sans Narrow"/>
                <a:cs typeface="Liberation Sans Narrow"/>
              </a:rPr>
              <a:t>  </a:t>
            </a:r>
            <a:r>
              <a:rPr lang="tr-TR" spc="-10" dirty="0" smtClean="0">
                <a:latin typeface="Carlito"/>
                <a:cs typeface="Carlito"/>
              </a:rPr>
              <a:t>gösteren, </a:t>
            </a:r>
            <a:r>
              <a:rPr lang="tr-TR" spc="85" dirty="0" smtClean="0">
                <a:latin typeface="Liberation Sans Narrow"/>
                <a:cs typeface="Liberation Sans Narrow"/>
              </a:rPr>
              <a:t>kendilerinden</a:t>
            </a:r>
            <a:r>
              <a:rPr lang="tr-TR" spc="10" dirty="0" smtClean="0">
                <a:latin typeface="Liberation Sans Narrow"/>
                <a:cs typeface="Liberation Sans Narrow"/>
              </a:rPr>
              <a:t> </a:t>
            </a:r>
            <a:r>
              <a:rPr lang="tr-TR" spc="80" dirty="0">
                <a:latin typeface="Liberation Sans Narrow"/>
                <a:cs typeface="Liberation Sans Narrow"/>
              </a:rPr>
              <a:t>biriymiş</a:t>
            </a:r>
            <a:r>
              <a:rPr lang="tr-TR" spc="15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gibi</a:t>
            </a:r>
            <a:r>
              <a:rPr lang="tr-TR" spc="20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davranan</a:t>
            </a:r>
            <a:r>
              <a:rPr lang="tr-TR" spc="20" dirty="0">
                <a:latin typeface="Liberation Sans Narrow"/>
                <a:cs typeface="Liberation Sans Narrow"/>
              </a:rPr>
              <a:t> </a:t>
            </a:r>
            <a:r>
              <a:rPr lang="tr-TR" spc="60" dirty="0">
                <a:latin typeface="Liberation Sans Narrow"/>
                <a:cs typeface="Liberation Sans Narrow"/>
              </a:rPr>
              <a:t>insanlar</a:t>
            </a:r>
            <a:r>
              <a:rPr lang="tr-TR" spc="45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da</a:t>
            </a:r>
            <a:r>
              <a:rPr lang="tr-TR" spc="20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vardır</a:t>
            </a:r>
            <a:r>
              <a:rPr lang="tr-TR" spc="10" dirty="0">
                <a:latin typeface="Liberation Sans Narrow"/>
                <a:cs typeface="Liberation Sans Narrow"/>
              </a:rPr>
              <a:t> </a:t>
            </a:r>
            <a:r>
              <a:rPr lang="tr-TR" spc="80" dirty="0">
                <a:latin typeface="Liberation Sans Narrow"/>
                <a:cs typeface="Liberation Sans Narrow"/>
              </a:rPr>
              <a:t>tabi</a:t>
            </a:r>
            <a:r>
              <a:rPr lang="tr-TR" spc="80" dirty="0">
                <a:latin typeface="Carlito"/>
                <a:cs typeface="Carlito"/>
              </a:rPr>
              <a:t>i</a:t>
            </a:r>
            <a:r>
              <a:rPr lang="tr-TR" spc="20" dirty="0">
                <a:latin typeface="Carlito"/>
                <a:cs typeface="Carlito"/>
              </a:rPr>
              <a:t> </a:t>
            </a:r>
            <a:r>
              <a:rPr lang="tr-TR" spc="-25" dirty="0">
                <a:latin typeface="Carlito"/>
                <a:cs typeface="Carlito"/>
              </a:rPr>
              <a:t>ki.</a:t>
            </a:r>
            <a:endParaRPr lang="tr-TR" dirty="0">
              <a:latin typeface="Carlito"/>
              <a:cs typeface="Carlito"/>
            </a:endParaRPr>
          </a:p>
          <a:p>
            <a:pPr marL="12700" marR="5080" indent="448945" algn="just">
              <a:lnSpc>
                <a:spcPct val="110000"/>
              </a:lnSpc>
              <a:spcBef>
                <a:spcPts val="790"/>
              </a:spcBef>
            </a:pPr>
            <a:endParaRPr lang="tr-TR" dirty="0" smtClean="0">
              <a:latin typeface="Carlito"/>
              <a:cs typeface="Carlito"/>
            </a:endParaRPr>
          </a:p>
          <a:p>
            <a:endParaRPr lang="tr-TR" dirty="0"/>
          </a:p>
        </p:txBody>
      </p:sp>
      <p:pic>
        <p:nvPicPr>
          <p:cNvPr id="4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4652" y="1772816"/>
            <a:ext cx="345638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8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99728"/>
          </a:xfrm>
        </p:spPr>
        <p:txBody>
          <a:bodyPr rtlCol="0">
            <a:normAutofit/>
          </a:bodyPr>
          <a:lstStyle/>
          <a:p>
            <a:pPr>
              <a:lnSpc>
                <a:spcPts val="1845"/>
              </a:lnSpc>
            </a:pPr>
            <a:r>
              <a:rPr lang="tr-TR" dirty="0">
                <a:latin typeface="Carlito"/>
                <a:cs typeface="Carlito"/>
              </a:rPr>
              <a:t>2-</a:t>
            </a:r>
            <a:r>
              <a:rPr lang="tr-TR" spc="65" dirty="0">
                <a:latin typeface="Carlito"/>
                <a:cs typeface="Carlito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DAYANIŞMA</a:t>
            </a:r>
            <a:r>
              <a:rPr lang="tr-TR" spc="65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VE</a:t>
            </a:r>
            <a:r>
              <a:rPr lang="tr-TR" spc="75" dirty="0">
                <a:latin typeface="Liberation Sans Narrow"/>
                <a:cs typeface="Liberation Sans Narrow"/>
              </a:rPr>
              <a:t> </a:t>
            </a:r>
            <a:r>
              <a:rPr lang="tr-TR" spc="-10" dirty="0">
                <a:latin typeface="Liberation Sans Narrow"/>
                <a:cs typeface="Liberation Sans Narrow"/>
              </a:rPr>
              <a:t>DENEYİM</a:t>
            </a:r>
            <a:endParaRPr lang="tr-TR" dirty="0">
              <a:latin typeface="Liberation Sans Narrow"/>
              <a:cs typeface="Liberation Sans Narrow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93812" y="1340768"/>
            <a:ext cx="5304656" cy="4464496"/>
          </a:xfrm>
        </p:spPr>
        <p:txBody>
          <a:bodyPr>
            <a:normAutofit fontScale="92500" lnSpcReduction="10000"/>
          </a:bodyPr>
          <a:lstStyle/>
          <a:p>
            <a:pPr marL="12700" marR="5080" indent="448945" algn="just">
              <a:lnSpc>
                <a:spcPct val="110000"/>
              </a:lnSpc>
              <a:spcBef>
                <a:spcPts val="790"/>
              </a:spcBef>
            </a:pPr>
            <a:r>
              <a:rPr lang="tr-TR" dirty="0">
                <a:latin typeface="Carlito"/>
                <a:cs typeface="Carlito"/>
              </a:rPr>
              <a:t>Bu</a:t>
            </a:r>
            <a:r>
              <a:rPr lang="tr-TR" spc="9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konu</a:t>
            </a:r>
            <a:r>
              <a:rPr lang="tr-TR" spc="10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üzerine</a:t>
            </a:r>
            <a:r>
              <a:rPr lang="tr-TR" spc="110" dirty="0">
                <a:latin typeface="Carlito"/>
                <a:cs typeface="Carlito"/>
              </a:rPr>
              <a:t> </a:t>
            </a:r>
            <a:r>
              <a:rPr lang="tr-TR" dirty="0" err="1">
                <a:latin typeface="Carlito"/>
                <a:cs typeface="Carlito"/>
              </a:rPr>
              <a:t>Suriyeden</a:t>
            </a:r>
            <a:r>
              <a:rPr lang="tr-TR" spc="11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gelen</a:t>
            </a:r>
            <a:r>
              <a:rPr lang="tr-TR" spc="100" dirty="0">
                <a:latin typeface="Carlito"/>
                <a:cs typeface="Carlito"/>
              </a:rPr>
              <a:t>  </a:t>
            </a:r>
            <a:r>
              <a:rPr lang="tr-TR" dirty="0">
                <a:latin typeface="Carlito"/>
                <a:cs typeface="Carlito"/>
              </a:rPr>
              <a:t>birçok</a:t>
            </a:r>
            <a:r>
              <a:rPr lang="tr-TR" spc="100" dirty="0">
                <a:latin typeface="Carlito"/>
                <a:cs typeface="Carlito"/>
              </a:rPr>
              <a:t> </a:t>
            </a:r>
            <a:r>
              <a:rPr lang="tr-TR" spc="85" dirty="0">
                <a:latin typeface="Liberation Sans Narrow"/>
                <a:cs typeface="Liberation Sans Narrow"/>
              </a:rPr>
              <a:t>göçmen</a:t>
            </a:r>
            <a:r>
              <a:rPr lang="tr-TR" spc="90" dirty="0">
                <a:latin typeface="Liberation Sans Narrow"/>
                <a:cs typeface="Liberation Sans Narrow"/>
              </a:rPr>
              <a:t> </a:t>
            </a:r>
            <a:r>
              <a:rPr lang="tr-TR" spc="35" dirty="0">
                <a:latin typeface="Liberation Sans Narrow"/>
                <a:cs typeface="Liberation Sans Narrow"/>
              </a:rPr>
              <a:t>arkadaşımızla </a:t>
            </a:r>
            <a:r>
              <a:rPr lang="tr-TR" spc="55" dirty="0">
                <a:latin typeface="Liberation Sans Narrow"/>
                <a:cs typeface="Liberation Sans Narrow"/>
              </a:rPr>
              <a:t>yaptığımız</a:t>
            </a:r>
            <a:r>
              <a:rPr lang="tr-TR" spc="415" dirty="0">
                <a:latin typeface="Liberation Sans Narrow"/>
                <a:cs typeface="Liberation Sans Narrow"/>
              </a:rPr>
              <a:t> </a:t>
            </a:r>
            <a:r>
              <a:rPr lang="tr-TR" spc="80" dirty="0">
                <a:latin typeface="Liberation Sans Narrow"/>
                <a:cs typeface="Liberation Sans Narrow"/>
              </a:rPr>
              <a:t>sohbetlerde</a:t>
            </a:r>
            <a:r>
              <a:rPr lang="tr-TR" spc="400" dirty="0">
                <a:latin typeface="Liberation Sans Narrow"/>
                <a:cs typeface="Liberation Sans Narrow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Türk</a:t>
            </a:r>
            <a:r>
              <a:rPr lang="tr-TR" spc="395" dirty="0">
                <a:latin typeface="Liberation Sans Narrow"/>
                <a:cs typeface="Liberation Sans Narrow"/>
              </a:rPr>
              <a:t> </a:t>
            </a:r>
            <a:r>
              <a:rPr lang="tr-TR" spc="100" dirty="0">
                <a:latin typeface="Liberation Sans Narrow"/>
                <a:cs typeface="Liberation Sans Narrow"/>
              </a:rPr>
              <a:t>milletinin</a:t>
            </a:r>
            <a:r>
              <a:rPr lang="tr-TR" spc="405" dirty="0">
                <a:latin typeface="Liberation Sans Narrow"/>
                <a:cs typeface="Liberation Sans Narrow"/>
              </a:rPr>
              <a:t> </a:t>
            </a:r>
            <a:r>
              <a:rPr lang="tr-TR" spc="75" dirty="0">
                <a:latin typeface="Liberation Sans Narrow"/>
                <a:cs typeface="Liberation Sans Narrow"/>
              </a:rPr>
              <a:t>onları</a:t>
            </a:r>
            <a:r>
              <a:rPr lang="tr-TR" spc="415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Carlito"/>
                <a:cs typeface="Carlito"/>
              </a:rPr>
              <a:t>çok</a:t>
            </a:r>
            <a:r>
              <a:rPr lang="tr-TR" spc="40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güzel</a:t>
            </a:r>
            <a:r>
              <a:rPr lang="tr-TR" spc="409" dirty="0">
                <a:latin typeface="Carlito"/>
                <a:cs typeface="Carlito"/>
              </a:rPr>
              <a:t> </a:t>
            </a:r>
            <a:r>
              <a:rPr lang="tr-TR" spc="-10" dirty="0">
                <a:latin typeface="Carlito"/>
                <a:cs typeface="Carlito"/>
              </a:rPr>
              <a:t>sahiplenip; </a:t>
            </a:r>
            <a:r>
              <a:rPr lang="tr-TR" spc="70" dirty="0">
                <a:latin typeface="Liberation Sans Narrow"/>
                <a:cs typeface="Liberation Sans Narrow"/>
              </a:rPr>
              <a:t>evlerini,</a:t>
            </a:r>
            <a:r>
              <a:rPr lang="tr-TR" spc="10" dirty="0">
                <a:latin typeface="Liberation Sans Narrow"/>
                <a:cs typeface="Liberation Sans Narrow"/>
              </a:rPr>
              <a:t> </a:t>
            </a:r>
            <a:r>
              <a:rPr lang="tr-TR" spc="75" dirty="0">
                <a:latin typeface="Liberation Sans Narrow"/>
                <a:cs typeface="Liberation Sans Narrow"/>
              </a:rPr>
              <a:t>yurtlarını</a:t>
            </a:r>
            <a:r>
              <a:rPr lang="tr-TR" spc="15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açarak</a:t>
            </a:r>
            <a:r>
              <a:rPr lang="tr-TR" spc="400" dirty="0">
                <a:latin typeface="Liberation Sans Narrow"/>
                <a:cs typeface="Liberation Sans Narrow"/>
              </a:rPr>
              <a:t> </a:t>
            </a:r>
            <a:r>
              <a:rPr lang="tr-TR" spc="90" dirty="0">
                <a:latin typeface="Liberation Sans Narrow"/>
                <a:cs typeface="Liberation Sans Narrow"/>
              </a:rPr>
              <a:t>her</a:t>
            </a:r>
            <a:r>
              <a:rPr lang="tr-TR" spc="5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ihtiyaçlarında</a:t>
            </a:r>
            <a:r>
              <a:rPr lang="tr-TR" spc="400" dirty="0">
                <a:latin typeface="Liberation Sans Narrow"/>
                <a:cs typeface="Liberation Sans Narrow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yanlarında</a:t>
            </a:r>
            <a:r>
              <a:rPr lang="tr-TR" spc="10" dirty="0">
                <a:latin typeface="Liberation Sans Narrow"/>
                <a:cs typeface="Liberation Sans Narrow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olduklarını</a:t>
            </a:r>
            <a:r>
              <a:rPr lang="tr-TR" spc="20" dirty="0">
                <a:latin typeface="Liberation Sans Narrow"/>
                <a:cs typeface="Liberation Sans Narrow"/>
              </a:rPr>
              <a:t> </a:t>
            </a:r>
            <a:r>
              <a:rPr lang="tr-TR" spc="60" dirty="0">
                <a:latin typeface="Liberation Sans Narrow"/>
                <a:cs typeface="Liberation Sans Narrow"/>
              </a:rPr>
              <a:t>dile </a:t>
            </a:r>
            <a:r>
              <a:rPr lang="tr-TR" dirty="0">
                <a:latin typeface="Carlito"/>
                <a:cs typeface="Carlito"/>
              </a:rPr>
              <a:t>getirdiler.</a:t>
            </a:r>
            <a:r>
              <a:rPr lang="tr-TR" spc="21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Ülkemize</a:t>
            </a:r>
            <a:r>
              <a:rPr lang="tr-TR" spc="21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göç</a:t>
            </a:r>
            <a:r>
              <a:rPr lang="tr-TR" spc="21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eden</a:t>
            </a:r>
            <a:r>
              <a:rPr lang="tr-TR" spc="225" dirty="0">
                <a:latin typeface="Carlito"/>
                <a:cs typeface="Carlito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vatandaşlar</a:t>
            </a:r>
            <a:r>
              <a:rPr lang="tr-TR" spc="204" dirty="0">
                <a:latin typeface="Liberation Sans Narrow"/>
                <a:cs typeface="Liberation Sans Narrow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için</a:t>
            </a:r>
            <a:r>
              <a:rPr lang="tr-TR" spc="210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açılan</a:t>
            </a:r>
            <a:r>
              <a:rPr lang="tr-TR" spc="200" dirty="0">
                <a:latin typeface="Liberation Sans Narrow"/>
                <a:cs typeface="Liberation Sans Narrow"/>
              </a:rPr>
              <a:t> </a:t>
            </a:r>
            <a:r>
              <a:rPr lang="tr-TR" spc="75" dirty="0">
                <a:latin typeface="Liberation Sans Narrow"/>
                <a:cs typeface="Liberation Sans Narrow"/>
              </a:rPr>
              <a:t>okullar,</a:t>
            </a:r>
            <a:r>
              <a:rPr lang="tr-TR" spc="200" dirty="0">
                <a:latin typeface="Liberation Sans Narrow"/>
                <a:cs typeface="Liberation Sans Narrow"/>
              </a:rPr>
              <a:t> </a:t>
            </a:r>
            <a:r>
              <a:rPr lang="tr-TR" spc="75" dirty="0">
                <a:latin typeface="Liberation Sans Narrow"/>
                <a:cs typeface="Liberation Sans Narrow"/>
              </a:rPr>
              <a:t>yardım </a:t>
            </a:r>
            <a:r>
              <a:rPr lang="tr-TR" spc="85" dirty="0" err="1">
                <a:latin typeface="Liberation Sans Narrow"/>
                <a:cs typeface="Liberation Sans Narrow"/>
              </a:rPr>
              <a:t>kurumları;devlet</a:t>
            </a:r>
            <a:r>
              <a:rPr lang="tr-TR" spc="235" dirty="0">
                <a:latin typeface="Liberation Sans Narrow"/>
                <a:cs typeface="Liberation Sans Narrow"/>
              </a:rPr>
              <a:t>  </a:t>
            </a:r>
            <a:r>
              <a:rPr lang="tr-TR" spc="85" dirty="0">
                <a:latin typeface="Liberation Sans Narrow"/>
                <a:cs typeface="Liberation Sans Narrow"/>
              </a:rPr>
              <a:t>tarafından</a:t>
            </a:r>
            <a:r>
              <a:rPr lang="tr-TR" spc="240" dirty="0">
                <a:latin typeface="Liberation Sans Narrow"/>
                <a:cs typeface="Liberation Sans Narrow"/>
              </a:rPr>
              <a:t>  </a:t>
            </a:r>
            <a:r>
              <a:rPr lang="tr-TR" spc="55" dirty="0">
                <a:latin typeface="Liberation Sans Narrow"/>
                <a:cs typeface="Liberation Sans Narrow"/>
              </a:rPr>
              <a:t>yapılan</a:t>
            </a:r>
            <a:r>
              <a:rPr lang="tr-TR" spc="235" dirty="0">
                <a:latin typeface="Liberation Sans Narrow"/>
                <a:cs typeface="Liberation Sans Narrow"/>
              </a:rPr>
              <a:t>  </a:t>
            </a:r>
            <a:r>
              <a:rPr lang="tr-TR" dirty="0">
                <a:latin typeface="Liberation Sans Narrow"/>
                <a:cs typeface="Liberation Sans Narrow"/>
              </a:rPr>
              <a:t>des</a:t>
            </a:r>
            <a:r>
              <a:rPr lang="tr-TR" dirty="0">
                <a:latin typeface="Carlito"/>
                <a:cs typeface="Carlito"/>
              </a:rPr>
              <a:t>tekler,</a:t>
            </a:r>
            <a:r>
              <a:rPr lang="tr-TR" spc="245" dirty="0">
                <a:latin typeface="Carlito"/>
                <a:cs typeface="Carlito"/>
              </a:rPr>
              <a:t>  </a:t>
            </a:r>
            <a:r>
              <a:rPr lang="tr-TR" dirty="0">
                <a:latin typeface="Carlito"/>
                <a:cs typeface="Carlito"/>
              </a:rPr>
              <a:t>sosyal</a:t>
            </a:r>
            <a:r>
              <a:rPr lang="tr-TR" spc="240" dirty="0">
                <a:latin typeface="Carlito"/>
                <a:cs typeface="Carlito"/>
              </a:rPr>
              <a:t>  </a:t>
            </a:r>
            <a:r>
              <a:rPr lang="tr-TR" spc="-10" dirty="0">
                <a:latin typeface="Carlito"/>
                <a:cs typeface="Carlito"/>
              </a:rPr>
              <a:t>etkinlikler, </a:t>
            </a:r>
            <a:r>
              <a:rPr lang="tr-TR" spc="65" dirty="0">
                <a:latin typeface="Liberation Sans Narrow"/>
                <a:cs typeface="Liberation Sans Narrow"/>
              </a:rPr>
              <a:t>meslek</a:t>
            </a:r>
            <a:r>
              <a:rPr lang="tr-TR" spc="-30" dirty="0">
                <a:latin typeface="Liberation Sans Narrow"/>
                <a:cs typeface="Liberation Sans Narrow"/>
              </a:rPr>
              <a:t> </a:t>
            </a:r>
            <a:r>
              <a:rPr lang="tr-TR" spc="75" dirty="0">
                <a:latin typeface="Liberation Sans Narrow"/>
                <a:cs typeface="Liberation Sans Narrow"/>
              </a:rPr>
              <a:t>imkanları</a:t>
            </a:r>
            <a:r>
              <a:rPr lang="tr-TR" spc="-10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gibi</a:t>
            </a:r>
            <a:r>
              <a:rPr lang="tr-TR" spc="-10" dirty="0">
                <a:latin typeface="Liberation Sans Narrow"/>
                <a:cs typeface="Liberation Sans Narrow"/>
              </a:rPr>
              <a:t> </a:t>
            </a:r>
            <a:r>
              <a:rPr lang="tr-TR" spc="85" dirty="0">
                <a:latin typeface="Liberation Sans Narrow"/>
                <a:cs typeface="Liberation Sans Narrow"/>
              </a:rPr>
              <a:t>örnekler</a:t>
            </a:r>
            <a:r>
              <a:rPr lang="tr-TR" dirty="0">
                <a:latin typeface="Liberation Sans Narrow"/>
                <a:cs typeface="Liberation Sans Narrow"/>
              </a:rPr>
              <a:t> </a:t>
            </a:r>
            <a:r>
              <a:rPr lang="tr-TR" spc="80" dirty="0">
                <a:latin typeface="Liberation Sans Narrow"/>
                <a:cs typeface="Liberation Sans Narrow"/>
              </a:rPr>
              <a:t>onlara</a:t>
            </a:r>
            <a:r>
              <a:rPr lang="tr-TR" spc="-5" dirty="0">
                <a:latin typeface="Liberation Sans Narrow"/>
                <a:cs typeface="Liberation Sans Narrow"/>
              </a:rPr>
              <a:t> </a:t>
            </a:r>
            <a:r>
              <a:rPr lang="tr-TR" spc="90" dirty="0">
                <a:latin typeface="Liberation Sans Narrow"/>
                <a:cs typeface="Liberation Sans Narrow"/>
              </a:rPr>
              <a:t>milletimizin</a:t>
            </a:r>
            <a:r>
              <a:rPr lang="tr-TR" spc="-15" dirty="0">
                <a:latin typeface="Liberation Sans Narrow"/>
                <a:cs typeface="Liberation Sans Narrow"/>
              </a:rPr>
              <a:t> </a:t>
            </a:r>
            <a:r>
              <a:rPr lang="tr-TR" spc="85" dirty="0">
                <a:latin typeface="Liberation Sans Narrow"/>
                <a:cs typeface="Liberation Sans Narrow"/>
              </a:rPr>
              <a:t>ne</a:t>
            </a:r>
            <a:r>
              <a:rPr lang="tr-TR" spc="-15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kadar</a:t>
            </a:r>
            <a:r>
              <a:rPr lang="tr-TR" spc="-10" dirty="0">
                <a:latin typeface="Liberation Sans Narrow"/>
                <a:cs typeface="Liberation Sans Narrow"/>
              </a:rPr>
              <a:t> </a:t>
            </a:r>
            <a:r>
              <a:rPr lang="tr-TR" spc="60" dirty="0">
                <a:latin typeface="Liberation Sans Narrow"/>
                <a:cs typeface="Liberation Sans Narrow"/>
              </a:rPr>
              <a:t>hoşgörüyle </a:t>
            </a:r>
            <a:r>
              <a:rPr lang="tr-TR" spc="20" dirty="0">
                <a:latin typeface="Liberation Sans Narrow"/>
                <a:cs typeface="Liberation Sans Narrow"/>
              </a:rPr>
              <a:t>yaklaştığını</a:t>
            </a:r>
            <a:r>
              <a:rPr lang="tr-TR" spc="270" dirty="0">
                <a:latin typeface="Liberation Sans Narrow"/>
                <a:cs typeface="Liberation Sans Narrow"/>
              </a:rPr>
              <a:t> </a:t>
            </a:r>
            <a:r>
              <a:rPr lang="tr-TR" spc="-10" dirty="0">
                <a:latin typeface="Liberation Sans Narrow"/>
                <a:cs typeface="Liberation Sans Narrow"/>
              </a:rPr>
              <a:t>göster</a:t>
            </a:r>
            <a:r>
              <a:rPr lang="tr-TR" spc="-10" dirty="0">
                <a:latin typeface="Carlito"/>
                <a:cs typeface="Carlito"/>
              </a:rPr>
              <a:t>iyor.</a:t>
            </a:r>
            <a:endParaRPr lang="tr-TR" dirty="0">
              <a:latin typeface="Carlito"/>
              <a:cs typeface="Carlito"/>
            </a:endParaRPr>
          </a:p>
          <a:p>
            <a:pPr marL="12700" marR="5080" indent="448945" algn="just">
              <a:lnSpc>
                <a:spcPct val="110000"/>
              </a:lnSpc>
              <a:spcBef>
                <a:spcPts val="790"/>
              </a:spcBef>
            </a:pPr>
            <a:endParaRPr lang="tr-TR" dirty="0" smtClean="0">
              <a:latin typeface="Carlito"/>
              <a:cs typeface="Carlito"/>
            </a:endParaRPr>
          </a:p>
          <a:p>
            <a:endParaRPr lang="tr-TR" dirty="0"/>
          </a:p>
        </p:txBody>
      </p:sp>
      <p:pic>
        <p:nvPicPr>
          <p:cNvPr id="6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8508" y="1124745"/>
            <a:ext cx="3816424" cy="2448272"/>
          </a:xfrm>
          <a:prstGeom prst="rect">
            <a:avLst/>
          </a:prstGeom>
        </p:spPr>
      </p:pic>
      <p:pic>
        <p:nvPicPr>
          <p:cNvPr id="8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638" y="3736047"/>
            <a:ext cx="3723430" cy="23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34372" y="476672"/>
            <a:ext cx="5688632" cy="599728"/>
          </a:xfrm>
        </p:spPr>
        <p:txBody>
          <a:bodyPr rtlCol="0">
            <a:normAutofit/>
          </a:bodyPr>
          <a:lstStyle/>
          <a:p>
            <a:pPr>
              <a:lnSpc>
                <a:spcPts val="1845"/>
              </a:lnSpc>
            </a:pPr>
            <a:r>
              <a:rPr lang="tr-TR" dirty="0">
                <a:latin typeface="Carlito"/>
                <a:cs typeface="Carlito"/>
              </a:rPr>
              <a:t>3-</a:t>
            </a:r>
            <a:r>
              <a:rPr lang="tr-TR" spc="-15" dirty="0">
                <a:latin typeface="Carlito"/>
                <a:cs typeface="Carlito"/>
              </a:rPr>
              <a:t> </a:t>
            </a:r>
            <a:r>
              <a:rPr lang="tr-TR" spc="-10" dirty="0">
                <a:latin typeface="Carlito"/>
                <a:cs typeface="Carlito"/>
              </a:rPr>
              <a:t>YABANCILIK</a:t>
            </a:r>
            <a:endParaRPr lang="tr-TR" dirty="0">
              <a:latin typeface="Carlito"/>
              <a:cs typeface="Carlito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806380" y="1196752"/>
            <a:ext cx="6096744" cy="5184576"/>
          </a:xfrm>
        </p:spPr>
        <p:txBody>
          <a:bodyPr>
            <a:normAutofit fontScale="92500"/>
          </a:bodyPr>
          <a:lstStyle/>
          <a:p>
            <a:pPr marL="12700" marR="5080" indent="448945" algn="just">
              <a:lnSpc>
                <a:spcPct val="110000"/>
              </a:lnSpc>
              <a:spcBef>
                <a:spcPts val="790"/>
              </a:spcBef>
            </a:pPr>
            <a:endParaRPr lang="tr-TR" dirty="0" smtClean="0">
              <a:latin typeface="Carlito"/>
              <a:cs typeface="Carlito"/>
            </a:endParaRPr>
          </a:p>
          <a:p>
            <a:pPr marL="12700" marR="5080" indent="448945" algn="just">
              <a:lnSpc>
                <a:spcPct val="109800"/>
              </a:lnSpc>
              <a:spcBef>
                <a:spcPts val="105"/>
              </a:spcBef>
            </a:pPr>
            <a:r>
              <a:rPr lang="tr-TR" dirty="0">
                <a:latin typeface="Liberation Sans Narrow"/>
                <a:cs typeface="Liberation Sans Narrow"/>
              </a:rPr>
              <a:t>Yabancılık</a:t>
            </a:r>
            <a:r>
              <a:rPr lang="tr-TR" spc="45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konusuna</a:t>
            </a:r>
            <a:r>
              <a:rPr lang="tr-TR" spc="65" dirty="0">
                <a:latin typeface="Liberation Sans Narrow"/>
                <a:cs typeface="Liberation Sans Narrow"/>
              </a:rPr>
              <a:t> </a:t>
            </a:r>
            <a:r>
              <a:rPr lang="tr-TR" spc="50" dirty="0">
                <a:latin typeface="Liberation Sans Narrow"/>
                <a:cs typeface="Liberation Sans Narrow"/>
              </a:rPr>
              <a:t>gelirsek</a:t>
            </a:r>
            <a:r>
              <a:rPr lang="tr-TR" spc="50" dirty="0">
                <a:latin typeface="Carlito"/>
                <a:cs typeface="Carlito"/>
              </a:rPr>
              <a:t>;</a:t>
            </a:r>
            <a:r>
              <a:rPr lang="tr-TR" spc="70" dirty="0">
                <a:latin typeface="Carlito"/>
                <a:cs typeface="Carlito"/>
              </a:rPr>
              <a:t> </a:t>
            </a:r>
            <a:r>
              <a:rPr lang="tr-TR" spc="90" dirty="0">
                <a:latin typeface="Liberation Sans Narrow"/>
                <a:cs typeface="Liberation Sans Narrow"/>
              </a:rPr>
              <a:t>her</a:t>
            </a:r>
            <a:r>
              <a:rPr lang="tr-TR" spc="45" dirty="0">
                <a:latin typeface="Liberation Sans Narrow"/>
                <a:cs typeface="Liberation Sans Narrow"/>
              </a:rPr>
              <a:t> </a:t>
            </a:r>
            <a:r>
              <a:rPr lang="tr-TR" spc="55" dirty="0">
                <a:latin typeface="Liberation Sans Narrow"/>
                <a:cs typeface="Liberation Sans Narrow"/>
              </a:rPr>
              <a:t>insan</a:t>
            </a:r>
            <a:r>
              <a:rPr lang="tr-TR" spc="60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yeni</a:t>
            </a:r>
            <a:r>
              <a:rPr lang="tr-TR" spc="65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girdiği</a:t>
            </a:r>
            <a:r>
              <a:rPr lang="tr-TR" spc="60" dirty="0">
                <a:latin typeface="Liberation Sans Narrow"/>
                <a:cs typeface="Liberation Sans Narrow"/>
              </a:rPr>
              <a:t> </a:t>
            </a:r>
            <a:r>
              <a:rPr lang="tr-TR" spc="105" dirty="0">
                <a:latin typeface="Liberation Sans Narrow"/>
                <a:cs typeface="Liberation Sans Narrow"/>
              </a:rPr>
              <a:t>ortama</a:t>
            </a:r>
            <a:r>
              <a:rPr lang="tr-TR" spc="60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,</a:t>
            </a:r>
            <a:r>
              <a:rPr lang="tr-TR" spc="55" dirty="0">
                <a:latin typeface="Liberation Sans Narrow"/>
                <a:cs typeface="Liberation Sans Narrow"/>
              </a:rPr>
              <a:t> </a:t>
            </a:r>
            <a:r>
              <a:rPr lang="tr-TR" spc="50" dirty="0">
                <a:latin typeface="Liberation Sans Narrow"/>
                <a:cs typeface="Liberation Sans Narrow"/>
              </a:rPr>
              <a:t>yeni tanıştığı</a:t>
            </a:r>
            <a:r>
              <a:rPr lang="tr-TR" spc="60" dirty="0">
                <a:latin typeface="Liberation Sans Narrow"/>
                <a:cs typeface="Liberation Sans Narrow"/>
              </a:rPr>
              <a:t> insanlara</a:t>
            </a:r>
            <a:r>
              <a:rPr lang="tr-TR" spc="50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karşı</a:t>
            </a:r>
            <a:r>
              <a:rPr lang="tr-TR" spc="70" dirty="0">
                <a:latin typeface="Liberation Sans Narrow"/>
                <a:cs typeface="Liberation Sans Narrow"/>
              </a:rPr>
              <a:t> </a:t>
            </a:r>
            <a:r>
              <a:rPr lang="tr-TR" spc="60" dirty="0">
                <a:latin typeface="Liberation Sans Narrow"/>
                <a:cs typeface="Liberation Sans Narrow"/>
              </a:rPr>
              <a:t>çekingen</a:t>
            </a:r>
            <a:r>
              <a:rPr lang="tr-TR" spc="55" dirty="0">
                <a:latin typeface="Liberation Sans Narrow"/>
                <a:cs typeface="Liberation Sans Narrow"/>
              </a:rPr>
              <a:t> </a:t>
            </a:r>
            <a:r>
              <a:rPr lang="tr-TR" spc="75" dirty="0">
                <a:latin typeface="Liberation Sans Narrow"/>
                <a:cs typeface="Liberation Sans Narrow"/>
              </a:rPr>
              <a:t>belki</a:t>
            </a:r>
            <a:r>
              <a:rPr lang="tr-TR" spc="55" dirty="0">
                <a:latin typeface="Liberation Sans Narrow"/>
                <a:cs typeface="Liberation Sans Narrow"/>
              </a:rPr>
              <a:t> </a:t>
            </a:r>
            <a:r>
              <a:rPr lang="tr-TR" spc="85" dirty="0">
                <a:latin typeface="Liberation Sans Narrow"/>
                <a:cs typeface="Liberation Sans Narrow"/>
              </a:rPr>
              <a:t>de</a:t>
            </a:r>
            <a:r>
              <a:rPr lang="tr-TR" spc="65" dirty="0">
                <a:latin typeface="Liberation Sans Narrow"/>
                <a:cs typeface="Liberation Sans Narrow"/>
              </a:rPr>
              <a:t> </a:t>
            </a:r>
            <a:r>
              <a:rPr lang="tr-TR" spc="105" dirty="0">
                <a:latin typeface="Liberation Sans Narrow"/>
                <a:cs typeface="Liberation Sans Narrow"/>
              </a:rPr>
              <a:t>ön</a:t>
            </a:r>
            <a:r>
              <a:rPr lang="tr-TR" spc="65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yargılı</a:t>
            </a:r>
            <a:r>
              <a:rPr lang="tr-TR" spc="55" dirty="0">
                <a:latin typeface="Liberation Sans Narrow"/>
                <a:cs typeface="Liberation Sans Narrow"/>
              </a:rPr>
              <a:t> </a:t>
            </a:r>
            <a:r>
              <a:rPr lang="tr-TR" spc="90" dirty="0">
                <a:latin typeface="Liberation Sans Narrow"/>
                <a:cs typeface="Liberation Sans Narrow"/>
              </a:rPr>
              <a:t>olur.</a:t>
            </a:r>
            <a:r>
              <a:rPr lang="tr-TR" spc="55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Ve</a:t>
            </a:r>
            <a:r>
              <a:rPr lang="tr-TR" spc="55" dirty="0">
                <a:latin typeface="Liberation Sans Narrow"/>
                <a:cs typeface="Liberation Sans Narrow"/>
              </a:rPr>
              <a:t> </a:t>
            </a:r>
            <a:r>
              <a:rPr lang="tr-TR" spc="105" dirty="0">
                <a:latin typeface="Liberation Sans Narrow"/>
                <a:cs typeface="Liberation Sans Narrow"/>
              </a:rPr>
              <a:t>bu</a:t>
            </a:r>
            <a:r>
              <a:rPr lang="tr-TR" spc="65" dirty="0">
                <a:latin typeface="Liberation Sans Narrow"/>
                <a:cs typeface="Liberation Sans Narrow"/>
              </a:rPr>
              <a:t> </a:t>
            </a:r>
            <a:r>
              <a:rPr lang="tr-TR" spc="50" dirty="0">
                <a:latin typeface="Liberation Sans Narrow"/>
                <a:cs typeface="Liberation Sans Narrow"/>
              </a:rPr>
              <a:t>sürecin </a:t>
            </a:r>
            <a:r>
              <a:rPr lang="tr-TR" dirty="0">
                <a:latin typeface="Liberation Sans Narrow"/>
                <a:cs typeface="Liberation Sans Narrow"/>
              </a:rPr>
              <a:t>kalıcı</a:t>
            </a:r>
            <a:r>
              <a:rPr lang="tr-TR" spc="130" dirty="0">
                <a:latin typeface="Liberation Sans Narrow"/>
                <a:cs typeface="Liberation Sans Narrow"/>
              </a:rPr>
              <a:t>  </a:t>
            </a:r>
            <a:r>
              <a:rPr lang="tr-TR" spc="70" dirty="0">
                <a:latin typeface="Liberation Sans Narrow"/>
                <a:cs typeface="Liberation Sans Narrow"/>
              </a:rPr>
              <a:t>hale</a:t>
            </a:r>
            <a:r>
              <a:rPr lang="tr-TR" spc="135" dirty="0">
                <a:latin typeface="Liberation Sans Narrow"/>
                <a:cs typeface="Liberation Sans Narrow"/>
              </a:rPr>
              <a:t>  </a:t>
            </a:r>
            <a:r>
              <a:rPr lang="tr-TR" spc="70" dirty="0">
                <a:latin typeface="Liberation Sans Narrow"/>
                <a:cs typeface="Liberation Sans Narrow"/>
              </a:rPr>
              <a:t>geldiğini</a:t>
            </a:r>
            <a:r>
              <a:rPr lang="tr-TR" spc="130" dirty="0">
                <a:latin typeface="Liberation Sans Narrow"/>
                <a:cs typeface="Liberation Sans Narrow"/>
              </a:rPr>
              <a:t>  </a:t>
            </a:r>
            <a:r>
              <a:rPr lang="tr-TR" spc="60" dirty="0">
                <a:latin typeface="Liberation Sans Narrow"/>
                <a:cs typeface="Liberation Sans Narrow"/>
              </a:rPr>
              <a:t>anladıklarında</a:t>
            </a:r>
            <a:r>
              <a:rPr lang="tr-TR" spc="145" dirty="0">
                <a:latin typeface="Liberation Sans Narrow"/>
                <a:cs typeface="Liberation Sans Narrow"/>
              </a:rPr>
              <a:t>  </a:t>
            </a:r>
            <a:r>
              <a:rPr lang="tr-TR" dirty="0">
                <a:latin typeface="Liberation Sans Narrow"/>
                <a:cs typeface="Liberation Sans Narrow"/>
              </a:rPr>
              <a:t>yavaş</a:t>
            </a:r>
            <a:r>
              <a:rPr lang="tr-TR" spc="135" dirty="0">
                <a:latin typeface="Liberation Sans Narrow"/>
                <a:cs typeface="Liberation Sans Narrow"/>
              </a:rPr>
              <a:t>  </a:t>
            </a:r>
            <a:r>
              <a:rPr lang="tr-TR" dirty="0">
                <a:latin typeface="Liberation Sans Narrow"/>
                <a:cs typeface="Liberation Sans Narrow"/>
              </a:rPr>
              <a:t>yavaş</a:t>
            </a:r>
            <a:r>
              <a:rPr lang="tr-TR" spc="135" dirty="0">
                <a:latin typeface="Liberation Sans Narrow"/>
                <a:cs typeface="Liberation Sans Narrow"/>
              </a:rPr>
              <a:t>  </a:t>
            </a:r>
            <a:r>
              <a:rPr lang="tr-TR" spc="105" dirty="0">
                <a:latin typeface="Liberation Sans Narrow"/>
                <a:cs typeface="Liberation Sans Narrow"/>
              </a:rPr>
              <a:t>ortama</a:t>
            </a:r>
            <a:r>
              <a:rPr lang="tr-TR" spc="135" dirty="0">
                <a:latin typeface="Liberation Sans Narrow"/>
                <a:cs typeface="Liberation Sans Narrow"/>
              </a:rPr>
              <a:t>  </a:t>
            </a:r>
            <a:r>
              <a:rPr lang="tr-TR" dirty="0">
                <a:latin typeface="Liberation Sans Narrow"/>
                <a:cs typeface="Liberation Sans Narrow"/>
              </a:rPr>
              <a:t>,</a:t>
            </a:r>
            <a:r>
              <a:rPr lang="tr-TR" spc="130" dirty="0">
                <a:latin typeface="Liberation Sans Narrow"/>
                <a:cs typeface="Liberation Sans Narrow"/>
              </a:rPr>
              <a:t>  </a:t>
            </a:r>
            <a:r>
              <a:rPr lang="tr-TR" spc="-10" dirty="0">
                <a:latin typeface="Liberation Sans Narrow"/>
                <a:cs typeface="Liberation Sans Narrow"/>
              </a:rPr>
              <a:t>or</a:t>
            </a:r>
            <a:r>
              <a:rPr lang="tr-TR" spc="-10" dirty="0">
                <a:latin typeface="Carlito"/>
                <a:cs typeface="Carlito"/>
              </a:rPr>
              <a:t>adaki </a:t>
            </a:r>
            <a:r>
              <a:rPr lang="tr-TR" dirty="0">
                <a:latin typeface="Carlito"/>
                <a:cs typeface="Carlito"/>
              </a:rPr>
              <a:t>insanlara</a:t>
            </a:r>
            <a:r>
              <a:rPr lang="tr-TR" spc="4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ayak</a:t>
            </a:r>
            <a:r>
              <a:rPr lang="tr-TR" spc="4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uydurmaya</a:t>
            </a:r>
            <a:r>
              <a:rPr lang="tr-TR" spc="6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;</a:t>
            </a:r>
            <a:r>
              <a:rPr lang="tr-TR" spc="55" dirty="0">
                <a:latin typeface="Carlito"/>
                <a:cs typeface="Carlito"/>
              </a:rPr>
              <a:t> </a:t>
            </a:r>
            <a:r>
              <a:rPr lang="tr-TR" spc="110" dirty="0">
                <a:latin typeface="Liberation Sans Narrow"/>
                <a:cs typeface="Liberation Sans Narrow"/>
              </a:rPr>
              <a:t>uyum</a:t>
            </a:r>
            <a:r>
              <a:rPr lang="tr-TR" spc="35" dirty="0">
                <a:latin typeface="Liberation Sans Narrow"/>
                <a:cs typeface="Liberation Sans Narrow"/>
              </a:rPr>
              <a:t> </a:t>
            </a:r>
            <a:r>
              <a:rPr lang="tr-TR" spc="50" dirty="0">
                <a:latin typeface="Liberation Sans Narrow"/>
                <a:cs typeface="Liberation Sans Narrow"/>
              </a:rPr>
              <a:t>sağlamaya</a:t>
            </a:r>
            <a:r>
              <a:rPr lang="tr-TR" spc="35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çalışırlar.</a:t>
            </a:r>
            <a:r>
              <a:rPr lang="tr-TR" spc="45" dirty="0">
                <a:latin typeface="Liberation Sans Narrow"/>
                <a:cs typeface="Liberation Sans Narrow"/>
              </a:rPr>
              <a:t> </a:t>
            </a:r>
            <a:r>
              <a:rPr lang="tr-TR" spc="50" dirty="0">
                <a:latin typeface="Liberation Sans Narrow"/>
                <a:cs typeface="Liberation Sans Narrow"/>
              </a:rPr>
              <a:t>Belki</a:t>
            </a:r>
            <a:r>
              <a:rPr lang="tr-TR" spc="40" dirty="0">
                <a:latin typeface="Liberation Sans Narrow"/>
                <a:cs typeface="Liberation Sans Narrow"/>
              </a:rPr>
              <a:t> </a:t>
            </a:r>
            <a:r>
              <a:rPr lang="tr-TR" spc="35" dirty="0">
                <a:latin typeface="Liberation Sans Narrow"/>
                <a:cs typeface="Liberation Sans Narrow"/>
              </a:rPr>
              <a:t>yabancılık </a:t>
            </a:r>
            <a:r>
              <a:rPr lang="tr-TR" dirty="0">
                <a:latin typeface="Carlito"/>
                <a:cs typeface="Carlito"/>
              </a:rPr>
              <a:t>duygusu</a:t>
            </a:r>
            <a:r>
              <a:rPr lang="tr-TR" spc="80" dirty="0">
                <a:latin typeface="Carlito"/>
                <a:cs typeface="Carlito"/>
              </a:rPr>
              <a:t>  </a:t>
            </a:r>
            <a:r>
              <a:rPr lang="tr-TR" dirty="0">
                <a:latin typeface="Carlito"/>
                <a:cs typeface="Carlito"/>
              </a:rPr>
              <a:t>uzun</a:t>
            </a:r>
            <a:r>
              <a:rPr lang="tr-TR" spc="85" dirty="0">
                <a:latin typeface="Carlito"/>
                <a:cs typeface="Carlito"/>
              </a:rPr>
              <a:t>  </a:t>
            </a:r>
            <a:r>
              <a:rPr lang="tr-TR" dirty="0">
                <a:latin typeface="Carlito"/>
                <a:cs typeface="Carlito"/>
              </a:rPr>
              <a:t>bir</a:t>
            </a:r>
            <a:r>
              <a:rPr lang="tr-TR" spc="90" dirty="0">
                <a:latin typeface="Carlito"/>
                <a:cs typeface="Carlito"/>
              </a:rPr>
              <a:t>  </a:t>
            </a:r>
            <a:r>
              <a:rPr lang="tr-TR" dirty="0">
                <a:latin typeface="Carlito"/>
                <a:cs typeface="Carlito"/>
              </a:rPr>
              <a:t>süre</a:t>
            </a:r>
            <a:r>
              <a:rPr lang="tr-TR" spc="90" dirty="0">
                <a:latin typeface="Carlito"/>
                <a:cs typeface="Carlito"/>
              </a:rPr>
              <a:t>  </a:t>
            </a:r>
            <a:r>
              <a:rPr lang="tr-TR" spc="75" dirty="0">
                <a:latin typeface="Liberation Sans Narrow"/>
                <a:cs typeface="Liberation Sans Narrow"/>
              </a:rPr>
              <a:t>etkisini</a:t>
            </a:r>
            <a:r>
              <a:rPr lang="tr-TR" spc="80" dirty="0">
                <a:latin typeface="Liberation Sans Narrow"/>
                <a:cs typeface="Liberation Sans Narrow"/>
              </a:rPr>
              <a:t>  </a:t>
            </a:r>
            <a:r>
              <a:rPr lang="tr-TR" spc="55" dirty="0">
                <a:latin typeface="Liberation Sans Narrow"/>
                <a:cs typeface="Liberation Sans Narrow"/>
              </a:rPr>
              <a:t>taşıyacaktır</a:t>
            </a:r>
            <a:r>
              <a:rPr lang="tr-TR" spc="80" dirty="0">
                <a:latin typeface="Liberation Sans Narrow"/>
                <a:cs typeface="Liberation Sans Narrow"/>
              </a:rPr>
              <a:t>  ama  </a:t>
            </a:r>
            <a:r>
              <a:rPr lang="tr-TR" spc="90" dirty="0">
                <a:latin typeface="Liberation Sans Narrow"/>
                <a:cs typeface="Liberation Sans Narrow"/>
              </a:rPr>
              <a:t>eninde</a:t>
            </a:r>
            <a:r>
              <a:rPr lang="tr-TR" spc="80" dirty="0">
                <a:latin typeface="Liberation Sans Narrow"/>
                <a:cs typeface="Liberation Sans Narrow"/>
              </a:rPr>
              <a:t>  </a:t>
            </a:r>
            <a:r>
              <a:rPr lang="tr-TR" spc="60" dirty="0">
                <a:latin typeface="Liberation Sans Narrow"/>
                <a:cs typeface="Liberation Sans Narrow"/>
              </a:rPr>
              <a:t>sonunda </a:t>
            </a:r>
            <a:r>
              <a:rPr lang="tr-TR" dirty="0">
                <a:latin typeface="Carlito"/>
                <a:cs typeface="Carlito"/>
              </a:rPr>
              <a:t>insanlar</a:t>
            </a:r>
            <a:r>
              <a:rPr lang="tr-TR" spc="35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,</a:t>
            </a:r>
            <a:r>
              <a:rPr lang="tr-TR" spc="34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göçmenler</a:t>
            </a:r>
            <a:r>
              <a:rPr lang="tr-TR" spc="360" dirty="0">
                <a:latin typeface="Carlito"/>
                <a:cs typeface="Carlito"/>
              </a:rPr>
              <a:t>  </a:t>
            </a:r>
            <a:r>
              <a:rPr lang="tr-TR" dirty="0">
                <a:latin typeface="Liberation Sans Narrow"/>
                <a:cs typeface="Liberation Sans Narrow"/>
              </a:rPr>
              <a:t>aynı</a:t>
            </a:r>
            <a:r>
              <a:rPr lang="tr-TR" spc="355" dirty="0">
                <a:latin typeface="Liberation Sans Narrow"/>
                <a:cs typeface="Liberation Sans Narrow"/>
              </a:rPr>
              <a:t> </a:t>
            </a:r>
            <a:r>
              <a:rPr lang="tr-TR" spc="105" dirty="0">
                <a:latin typeface="Liberation Sans Narrow"/>
                <a:cs typeface="Liberation Sans Narrow"/>
              </a:rPr>
              <a:t>milletin</a:t>
            </a:r>
            <a:r>
              <a:rPr lang="tr-TR" spc="335" dirty="0">
                <a:latin typeface="Liberation Sans Narrow"/>
                <a:cs typeface="Liberation Sans Narrow"/>
              </a:rPr>
              <a:t> </a:t>
            </a:r>
            <a:r>
              <a:rPr lang="tr-TR" spc="50" dirty="0">
                <a:latin typeface="Liberation Sans Narrow"/>
                <a:cs typeface="Liberation Sans Narrow"/>
              </a:rPr>
              <a:t>bayrağı</a:t>
            </a:r>
            <a:r>
              <a:rPr lang="tr-TR" spc="350" dirty="0">
                <a:latin typeface="Liberation Sans Narrow"/>
                <a:cs typeface="Liberation Sans Narrow"/>
              </a:rPr>
              <a:t> </a:t>
            </a:r>
            <a:r>
              <a:rPr lang="tr-TR" spc="75" dirty="0">
                <a:latin typeface="Liberation Sans Narrow"/>
                <a:cs typeface="Liberation Sans Narrow"/>
              </a:rPr>
              <a:t>altında</a:t>
            </a:r>
            <a:r>
              <a:rPr lang="tr-TR" spc="355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yaşadıklarını</a:t>
            </a:r>
            <a:r>
              <a:rPr lang="tr-TR" spc="345" dirty="0">
                <a:latin typeface="Liberation Sans Narrow"/>
                <a:cs typeface="Liberation Sans Narrow"/>
              </a:rPr>
              <a:t> </a:t>
            </a:r>
            <a:r>
              <a:rPr lang="tr-TR" spc="-25" dirty="0">
                <a:latin typeface="Liberation Sans Narrow"/>
                <a:cs typeface="Liberation Sans Narrow"/>
              </a:rPr>
              <a:t>göz </a:t>
            </a:r>
            <a:r>
              <a:rPr lang="tr-TR" dirty="0">
                <a:latin typeface="Carlito"/>
                <a:cs typeface="Carlito"/>
              </a:rPr>
              <a:t>önünde</a:t>
            </a:r>
            <a:r>
              <a:rPr lang="tr-TR" spc="-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bulundurar</a:t>
            </a:r>
            <a:r>
              <a:rPr lang="tr-TR" dirty="0">
                <a:latin typeface="Liberation Sans Narrow"/>
                <a:cs typeface="Liberation Sans Narrow"/>
              </a:rPr>
              <a:t>ak </a:t>
            </a:r>
            <a:r>
              <a:rPr lang="tr-TR" spc="114" dirty="0">
                <a:latin typeface="Liberation Sans Narrow"/>
                <a:cs typeface="Liberation Sans Narrow"/>
              </a:rPr>
              <a:t>uyum</a:t>
            </a:r>
            <a:r>
              <a:rPr lang="tr-TR" spc="-5" dirty="0">
                <a:latin typeface="Liberation Sans Narrow"/>
                <a:cs typeface="Liberation Sans Narrow"/>
              </a:rPr>
              <a:t> </a:t>
            </a:r>
            <a:r>
              <a:rPr lang="tr-TR" spc="50" dirty="0">
                <a:latin typeface="Liberation Sans Narrow"/>
                <a:cs typeface="Liberation Sans Narrow"/>
              </a:rPr>
              <a:t>sağlamaya</a:t>
            </a:r>
            <a:r>
              <a:rPr lang="tr-TR" dirty="0">
                <a:latin typeface="Liberation Sans Narrow"/>
                <a:cs typeface="Liberation Sans Narrow"/>
              </a:rPr>
              <a:t> </a:t>
            </a:r>
            <a:r>
              <a:rPr lang="tr-TR" spc="55" dirty="0">
                <a:latin typeface="Liberation Sans Narrow"/>
                <a:cs typeface="Liberation Sans Narrow"/>
              </a:rPr>
              <a:t>başlamaktadır</a:t>
            </a:r>
            <a:r>
              <a:rPr lang="tr-TR" spc="55" dirty="0">
                <a:latin typeface="Carlito"/>
                <a:cs typeface="Carlito"/>
              </a:rPr>
              <a:t>.</a:t>
            </a:r>
            <a:endParaRPr lang="tr-TR" dirty="0">
              <a:latin typeface="Carlito"/>
              <a:cs typeface="Carlito"/>
            </a:endParaRPr>
          </a:p>
        </p:txBody>
      </p:sp>
      <p:pic>
        <p:nvPicPr>
          <p:cNvPr id="6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860" y="1700808"/>
            <a:ext cx="446449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99728"/>
          </a:xfrm>
        </p:spPr>
        <p:txBody>
          <a:bodyPr rtlCol="0">
            <a:normAutofit/>
          </a:bodyPr>
          <a:lstStyle/>
          <a:p>
            <a:pPr>
              <a:lnSpc>
                <a:spcPts val="1845"/>
              </a:lnSpc>
            </a:pPr>
            <a:r>
              <a:rPr lang="tr-TR" dirty="0">
                <a:latin typeface="Carlito"/>
                <a:cs typeface="Carlito"/>
              </a:rPr>
              <a:t>4-</a:t>
            </a:r>
            <a:r>
              <a:rPr lang="tr-TR" spc="-20" dirty="0">
                <a:latin typeface="Carlito"/>
                <a:cs typeface="Carlito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AYRIMCILIK</a:t>
            </a:r>
            <a:r>
              <a:rPr lang="tr-TR" spc="-25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VE</a:t>
            </a:r>
            <a:r>
              <a:rPr lang="tr-TR" spc="-20" dirty="0">
                <a:latin typeface="Liberation Sans Narrow"/>
                <a:cs typeface="Liberation Sans Narrow"/>
              </a:rPr>
              <a:t> </a:t>
            </a:r>
            <a:r>
              <a:rPr lang="tr-TR" spc="-10" dirty="0">
                <a:latin typeface="Liberation Sans Narrow"/>
                <a:cs typeface="Liberation Sans Narrow"/>
              </a:rPr>
              <a:t>DIŞLANMA</a:t>
            </a:r>
            <a:endParaRPr lang="tr-TR" dirty="0">
              <a:latin typeface="Liberation Sans Narrow"/>
              <a:cs typeface="Liberation Sans Narrow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93812" y="980728"/>
            <a:ext cx="6600800" cy="5184576"/>
          </a:xfrm>
        </p:spPr>
        <p:txBody>
          <a:bodyPr>
            <a:normAutofit fontScale="92500"/>
          </a:bodyPr>
          <a:lstStyle/>
          <a:p>
            <a:pPr marL="12700" marR="5080" indent="448945" algn="just">
              <a:lnSpc>
                <a:spcPct val="110000"/>
              </a:lnSpc>
              <a:spcBef>
                <a:spcPts val="790"/>
              </a:spcBef>
            </a:pPr>
            <a:r>
              <a:rPr lang="tr-TR" spc="-10" dirty="0">
                <a:latin typeface="Carlito"/>
                <a:cs typeface="Carlito"/>
              </a:rPr>
              <a:t>En</a:t>
            </a:r>
            <a:r>
              <a:rPr lang="tr-TR" spc="-60" dirty="0">
                <a:latin typeface="Carlito"/>
                <a:cs typeface="Carlito"/>
              </a:rPr>
              <a:t> </a:t>
            </a:r>
            <a:r>
              <a:rPr lang="tr-TR" spc="60" dirty="0">
                <a:latin typeface="Liberation Sans Narrow"/>
                <a:cs typeface="Liberation Sans Narrow"/>
              </a:rPr>
              <a:t>başta</a:t>
            </a:r>
            <a:r>
              <a:rPr lang="tr-TR" spc="-55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da</a:t>
            </a:r>
            <a:r>
              <a:rPr lang="tr-TR" spc="-60" dirty="0">
                <a:latin typeface="Liberation Sans Narrow"/>
                <a:cs typeface="Liberation Sans Narrow"/>
              </a:rPr>
              <a:t> </a:t>
            </a:r>
            <a:r>
              <a:rPr lang="tr-TR" spc="75" dirty="0">
                <a:latin typeface="Liberation Sans Narrow"/>
                <a:cs typeface="Liberation Sans Narrow"/>
              </a:rPr>
              <a:t>dediğimiz</a:t>
            </a:r>
            <a:r>
              <a:rPr lang="tr-TR" spc="-55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gibi</a:t>
            </a:r>
            <a:r>
              <a:rPr lang="tr-TR" spc="-60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gö</a:t>
            </a:r>
            <a:r>
              <a:rPr lang="tr-TR" dirty="0">
                <a:latin typeface="Carlito"/>
                <a:cs typeface="Carlito"/>
              </a:rPr>
              <a:t>ç</a:t>
            </a:r>
            <a:r>
              <a:rPr lang="tr-TR" spc="-60" dirty="0">
                <a:latin typeface="Carlito"/>
                <a:cs typeface="Carlito"/>
              </a:rPr>
              <a:t> </a:t>
            </a:r>
            <a:r>
              <a:rPr lang="tr-TR" spc="-10" dirty="0">
                <a:latin typeface="Carlito"/>
                <a:cs typeface="Carlito"/>
              </a:rPr>
              <a:t>eden</a:t>
            </a:r>
            <a:r>
              <a:rPr lang="tr-TR" spc="-5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ya</a:t>
            </a:r>
            <a:r>
              <a:rPr lang="tr-TR" spc="-4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da</a:t>
            </a:r>
            <a:r>
              <a:rPr lang="tr-TR" spc="-50" dirty="0">
                <a:latin typeface="Carlito"/>
                <a:cs typeface="Carlito"/>
              </a:rPr>
              <a:t> </a:t>
            </a:r>
            <a:r>
              <a:rPr lang="tr-TR" spc="-10" dirty="0">
                <a:latin typeface="Carlito"/>
                <a:cs typeface="Carlito"/>
              </a:rPr>
              <a:t>etmek</a:t>
            </a:r>
            <a:r>
              <a:rPr lang="tr-TR" spc="-60" dirty="0">
                <a:latin typeface="Carlito"/>
                <a:cs typeface="Carlito"/>
              </a:rPr>
              <a:t> </a:t>
            </a:r>
            <a:r>
              <a:rPr lang="tr-TR" spc="-10" dirty="0">
                <a:latin typeface="Carlito"/>
                <a:cs typeface="Carlito"/>
              </a:rPr>
              <a:t>zorunda</a:t>
            </a:r>
            <a:r>
              <a:rPr lang="tr-TR" spc="-50" dirty="0">
                <a:latin typeface="Carlito"/>
                <a:cs typeface="Carlito"/>
              </a:rPr>
              <a:t> </a:t>
            </a:r>
            <a:r>
              <a:rPr lang="tr-TR" spc="-10" dirty="0">
                <a:latin typeface="Carlito"/>
                <a:cs typeface="Carlito"/>
              </a:rPr>
              <a:t>kalanlar </a:t>
            </a:r>
            <a:r>
              <a:rPr lang="tr-TR" spc="10" dirty="0">
                <a:latin typeface="Carlito"/>
                <a:cs typeface="Carlito"/>
              </a:rPr>
              <a:t>geldikleri</a:t>
            </a:r>
            <a:r>
              <a:rPr lang="tr-TR" spc="280" dirty="0">
                <a:latin typeface="Carlito"/>
                <a:cs typeface="Carlito"/>
              </a:rPr>
              <a:t> </a:t>
            </a:r>
            <a:r>
              <a:rPr lang="tr-TR" spc="10" dirty="0">
                <a:latin typeface="Carlito"/>
                <a:cs typeface="Carlito"/>
              </a:rPr>
              <a:t>yerler</a:t>
            </a:r>
            <a:r>
              <a:rPr lang="tr-TR" spc="10" dirty="0">
                <a:latin typeface="Liberation Sans Narrow"/>
                <a:cs typeface="Liberation Sans Narrow"/>
              </a:rPr>
              <a:t>de</a:t>
            </a:r>
            <a:r>
              <a:rPr lang="tr-TR" spc="275" dirty="0">
                <a:latin typeface="Liberation Sans Narrow"/>
                <a:cs typeface="Liberation Sans Narrow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insanlar</a:t>
            </a:r>
            <a:r>
              <a:rPr lang="tr-TR" spc="260" dirty="0">
                <a:latin typeface="Liberation Sans Narrow"/>
                <a:cs typeface="Liberation Sans Narrow"/>
              </a:rPr>
              <a:t> </a:t>
            </a:r>
            <a:r>
              <a:rPr lang="tr-TR" spc="75" dirty="0">
                <a:latin typeface="Liberation Sans Narrow"/>
                <a:cs typeface="Liberation Sans Narrow"/>
              </a:rPr>
              <a:t>tarafından</a:t>
            </a:r>
            <a:r>
              <a:rPr lang="tr-TR" spc="260" dirty="0">
                <a:latin typeface="Liberation Sans Narrow"/>
                <a:cs typeface="Liberation Sans Narrow"/>
              </a:rPr>
              <a:t> </a:t>
            </a:r>
            <a:r>
              <a:rPr lang="tr-TR" spc="100" dirty="0">
                <a:latin typeface="Liberation Sans Narrow"/>
                <a:cs typeface="Liberation Sans Narrow"/>
              </a:rPr>
              <a:t>hemen</a:t>
            </a:r>
            <a:r>
              <a:rPr lang="tr-TR" spc="265" dirty="0">
                <a:latin typeface="Liberation Sans Narrow"/>
                <a:cs typeface="Liberation Sans Narrow"/>
              </a:rPr>
              <a:t> </a:t>
            </a:r>
            <a:r>
              <a:rPr lang="tr-TR" spc="10" dirty="0">
                <a:latin typeface="Liberation Sans Narrow"/>
                <a:cs typeface="Liberation Sans Narrow"/>
              </a:rPr>
              <a:t>güzel</a:t>
            </a:r>
            <a:r>
              <a:rPr lang="tr-TR" spc="265" dirty="0">
                <a:latin typeface="Liberation Sans Narrow"/>
                <a:cs typeface="Liberation Sans Narrow"/>
              </a:rPr>
              <a:t> </a:t>
            </a:r>
            <a:r>
              <a:rPr lang="tr-TR" spc="10" dirty="0">
                <a:latin typeface="Liberation Sans Narrow"/>
                <a:cs typeface="Liberation Sans Narrow"/>
              </a:rPr>
              <a:t>karşılanması</a:t>
            </a:r>
            <a:r>
              <a:rPr lang="tr-TR" spc="270" dirty="0">
                <a:latin typeface="Liberation Sans Narrow"/>
                <a:cs typeface="Liberation Sans Narrow"/>
              </a:rPr>
              <a:t> </a:t>
            </a:r>
            <a:r>
              <a:rPr lang="tr-TR" spc="35" dirty="0">
                <a:latin typeface="Liberation Sans Narrow"/>
                <a:cs typeface="Liberation Sans Narrow"/>
              </a:rPr>
              <a:t>çok </a:t>
            </a:r>
            <a:r>
              <a:rPr lang="tr-TR" dirty="0">
                <a:latin typeface="Liberation Sans Narrow"/>
                <a:cs typeface="Liberation Sans Narrow"/>
              </a:rPr>
              <a:t>olası</a:t>
            </a:r>
            <a:r>
              <a:rPr lang="tr-TR" spc="-35" dirty="0">
                <a:latin typeface="Liberation Sans Narrow"/>
                <a:cs typeface="Liberation Sans Narrow"/>
              </a:rPr>
              <a:t> </a:t>
            </a:r>
            <a:r>
              <a:rPr lang="tr-TR" spc="100" dirty="0">
                <a:latin typeface="Liberation Sans Narrow"/>
                <a:cs typeface="Liberation Sans Narrow"/>
              </a:rPr>
              <a:t>bir</a:t>
            </a:r>
            <a:r>
              <a:rPr lang="tr-TR" spc="-35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şey</a:t>
            </a:r>
            <a:r>
              <a:rPr lang="tr-TR" spc="-45" dirty="0">
                <a:latin typeface="Liberation Sans Narrow"/>
                <a:cs typeface="Liberation Sans Narrow"/>
              </a:rPr>
              <a:t> </a:t>
            </a:r>
            <a:r>
              <a:rPr lang="tr-TR" spc="75" dirty="0">
                <a:latin typeface="Liberation Sans Narrow"/>
                <a:cs typeface="Liberation Sans Narrow"/>
              </a:rPr>
              <a:t>değildir.</a:t>
            </a:r>
            <a:r>
              <a:rPr lang="tr-TR" spc="-20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Carlito"/>
                <a:cs typeface="Carlito"/>
              </a:rPr>
              <a:t>Çünkü</a:t>
            </a:r>
            <a:r>
              <a:rPr lang="tr-TR" spc="-3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göç</a:t>
            </a:r>
            <a:r>
              <a:rPr lang="tr-TR" spc="-35" dirty="0">
                <a:latin typeface="Carlito"/>
                <a:cs typeface="Carlito"/>
              </a:rPr>
              <a:t> </a:t>
            </a:r>
            <a:r>
              <a:rPr lang="tr-TR" spc="45" dirty="0">
                <a:latin typeface="Carlito"/>
                <a:cs typeface="Carlito"/>
              </a:rPr>
              <a:t>eden</a:t>
            </a:r>
            <a:r>
              <a:rPr lang="tr-TR" spc="45" dirty="0">
                <a:latin typeface="Liberation Sans Narrow"/>
                <a:cs typeface="Liberation Sans Narrow"/>
              </a:rPr>
              <a:t>lerin</a:t>
            </a:r>
            <a:r>
              <a:rPr lang="tr-TR" spc="-30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hayatlarındaki</a:t>
            </a:r>
            <a:r>
              <a:rPr lang="tr-TR" spc="-30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değişim</a:t>
            </a:r>
            <a:r>
              <a:rPr lang="tr-TR" spc="-15" dirty="0">
                <a:latin typeface="Liberation Sans Narrow"/>
                <a:cs typeface="Liberation Sans Narrow"/>
              </a:rPr>
              <a:t> </a:t>
            </a:r>
            <a:r>
              <a:rPr lang="tr-TR" spc="-10" dirty="0">
                <a:latin typeface="Carlito"/>
                <a:cs typeface="Carlito"/>
              </a:rPr>
              <a:t>kadar </a:t>
            </a:r>
            <a:r>
              <a:rPr lang="tr-TR" spc="75" dirty="0">
                <a:latin typeface="Liberation Sans Narrow"/>
                <a:cs typeface="Liberation Sans Narrow"/>
              </a:rPr>
              <a:t>yerli</a:t>
            </a:r>
            <a:r>
              <a:rPr lang="tr-TR" spc="310" dirty="0">
                <a:latin typeface="Liberation Sans Narrow"/>
                <a:cs typeface="Liberation Sans Narrow"/>
              </a:rPr>
              <a:t> </a:t>
            </a:r>
            <a:r>
              <a:rPr lang="tr-TR" spc="60" dirty="0">
                <a:latin typeface="Liberation Sans Narrow"/>
                <a:cs typeface="Liberation Sans Narrow"/>
              </a:rPr>
              <a:t>halkın</a:t>
            </a:r>
            <a:r>
              <a:rPr lang="tr-TR" spc="330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da</a:t>
            </a:r>
            <a:r>
              <a:rPr lang="tr-TR" spc="310" dirty="0">
                <a:latin typeface="Liberation Sans Narrow"/>
                <a:cs typeface="Liberation Sans Narrow"/>
              </a:rPr>
              <a:t> </a:t>
            </a:r>
            <a:r>
              <a:rPr lang="tr-TR" spc="75" dirty="0">
                <a:latin typeface="Liberation Sans Narrow"/>
                <a:cs typeface="Liberation Sans Narrow"/>
              </a:rPr>
              <a:t>hayatında</a:t>
            </a:r>
            <a:r>
              <a:rPr lang="tr-TR" spc="315" dirty="0">
                <a:latin typeface="Liberation Sans Narrow"/>
                <a:cs typeface="Liberation Sans Narrow"/>
              </a:rPr>
              <a:t> </a:t>
            </a:r>
            <a:r>
              <a:rPr lang="tr-TR" spc="60" dirty="0">
                <a:latin typeface="Liberation Sans Narrow"/>
                <a:cs typeface="Liberation Sans Narrow"/>
              </a:rPr>
              <a:t>değişiklikler</a:t>
            </a:r>
            <a:r>
              <a:rPr lang="tr-TR" spc="315" dirty="0">
                <a:latin typeface="Liberation Sans Narrow"/>
                <a:cs typeface="Liberation Sans Narrow"/>
              </a:rPr>
              <a:t> </a:t>
            </a:r>
            <a:r>
              <a:rPr lang="tr-TR" spc="85" dirty="0">
                <a:latin typeface="Liberation Sans Narrow"/>
                <a:cs typeface="Liberation Sans Narrow"/>
              </a:rPr>
              <a:t>meydana</a:t>
            </a:r>
            <a:r>
              <a:rPr lang="tr-TR" spc="315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geli</a:t>
            </a:r>
            <a:r>
              <a:rPr lang="tr-TR" dirty="0">
                <a:latin typeface="Carlito"/>
                <a:cs typeface="Carlito"/>
              </a:rPr>
              <a:t>r.</a:t>
            </a:r>
            <a:r>
              <a:rPr lang="tr-TR" spc="33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Bu</a:t>
            </a:r>
            <a:r>
              <a:rPr lang="tr-TR" spc="325" dirty="0">
                <a:latin typeface="Carlito"/>
                <a:cs typeface="Carlito"/>
              </a:rPr>
              <a:t> </a:t>
            </a:r>
            <a:r>
              <a:rPr lang="tr-TR" spc="-10" dirty="0">
                <a:latin typeface="Carlito"/>
                <a:cs typeface="Carlito"/>
              </a:rPr>
              <a:t>durumdan </a:t>
            </a:r>
            <a:r>
              <a:rPr lang="tr-TR" spc="60" dirty="0">
                <a:latin typeface="Liberation Sans Narrow"/>
                <a:cs typeface="Liberation Sans Narrow"/>
              </a:rPr>
              <a:t>dolayı</a:t>
            </a:r>
            <a:r>
              <a:rPr lang="tr-TR" spc="135" dirty="0">
                <a:latin typeface="Liberation Sans Narrow"/>
                <a:cs typeface="Liberation Sans Narrow"/>
              </a:rPr>
              <a:t>  </a:t>
            </a:r>
            <a:r>
              <a:rPr lang="tr-TR" dirty="0">
                <a:latin typeface="Carlito"/>
                <a:cs typeface="Carlito"/>
              </a:rPr>
              <a:t>yerli</a:t>
            </a:r>
            <a:r>
              <a:rPr lang="tr-TR" spc="145" dirty="0">
                <a:latin typeface="Carlito"/>
                <a:cs typeface="Carlito"/>
              </a:rPr>
              <a:t>  </a:t>
            </a:r>
            <a:r>
              <a:rPr lang="tr-TR" dirty="0" err="1">
                <a:latin typeface="Carlito"/>
                <a:cs typeface="Carlito"/>
              </a:rPr>
              <a:t>halk,göçmenler</a:t>
            </a:r>
            <a:r>
              <a:rPr lang="tr-TR" dirty="0" err="1">
                <a:latin typeface="Liberation Sans Narrow"/>
                <a:cs typeface="Liberation Sans Narrow"/>
              </a:rPr>
              <a:t>e</a:t>
            </a:r>
            <a:r>
              <a:rPr lang="tr-TR" spc="140" dirty="0">
                <a:latin typeface="Liberation Sans Narrow"/>
                <a:cs typeface="Liberation Sans Narrow"/>
              </a:rPr>
              <a:t>  </a:t>
            </a:r>
            <a:r>
              <a:rPr lang="tr-TR" dirty="0">
                <a:latin typeface="Liberation Sans Narrow"/>
                <a:cs typeface="Liberation Sans Narrow"/>
              </a:rPr>
              <a:t>karşı</a:t>
            </a:r>
            <a:r>
              <a:rPr lang="tr-TR" spc="135" dirty="0">
                <a:latin typeface="Liberation Sans Narrow"/>
                <a:cs typeface="Liberation Sans Narrow"/>
              </a:rPr>
              <a:t>  </a:t>
            </a:r>
            <a:r>
              <a:rPr lang="tr-TR" spc="55" dirty="0">
                <a:latin typeface="Liberation Sans Narrow"/>
                <a:cs typeface="Liberation Sans Narrow"/>
              </a:rPr>
              <a:t>ayrımcı</a:t>
            </a:r>
            <a:r>
              <a:rPr lang="tr-TR" spc="135" dirty="0">
                <a:latin typeface="Liberation Sans Narrow"/>
                <a:cs typeface="Liberation Sans Narrow"/>
              </a:rPr>
              <a:t>  </a:t>
            </a:r>
            <a:r>
              <a:rPr lang="tr-TR" spc="60" dirty="0">
                <a:latin typeface="Liberation Sans Narrow"/>
                <a:cs typeface="Liberation Sans Narrow"/>
              </a:rPr>
              <a:t>ve</a:t>
            </a:r>
            <a:r>
              <a:rPr lang="tr-TR" spc="140" dirty="0">
                <a:latin typeface="Liberation Sans Narrow"/>
                <a:cs typeface="Liberation Sans Narrow"/>
              </a:rPr>
              <a:t>  </a:t>
            </a:r>
            <a:r>
              <a:rPr lang="tr-TR" dirty="0">
                <a:latin typeface="Liberation Sans Narrow"/>
                <a:cs typeface="Liberation Sans Narrow"/>
              </a:rPr>
              <a:t>dışlayıcı</a:t>
            </a:r>
            <a:r>
              <a:rPr lang="tr-TR" spc="135" dirty="0">
                <a:latin typeface="Liberation Sans Narrow"/>
                <a:cs typeface="Liberation Sans Narrow"/>
              </a:rPr>
              <a:t>  </a:t>
            </a:r>
            <a:r>
              <a:rPr lang="tr-TR" spc="100" dirty="0">
                <a:latin typeface="Liberation Sans Narrow"/>
                <a:cs typeface="Liberation Sans Narrow"/>
              </a:rPr>
              <a:t>bir</a:t>
            </a:r>
            <a:r>
              <a:rPr lang="tr-TR" spc="130" dirty="0">
                <a:latin typeface="Liberation Sans Narrow"/>
                <a:cs typeface="Liberation Sans Narrow"/>
              </a:rPr>
              <a:t>  </a:t>
            </a:r>
            <a:r>
              <a:rPr lang="tr-TR" spc="125" dirty="0">
                <a:latin typeface="Liberation Sans Narrow"/>
                <a:cs typeface="Liberation Sans Narrow"/>
              </a:rPr>
              <a:t>tutum </a:t>
            </a:r>
            <a:r>
              <a:rPr lang="tr-TR" dirty="0">
                <a:latin typeface="Carlito"/>
                <a:cs typeface="Carlito"/>
              </a:rPr>
              <a:t>sergileyebilir.</a:t>
            </a:r>
            <a:r>
              <a:rPr lang="tr-TR" spc="4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Bu</a:t>
            </a:r>
            <a:r>
              <a:rPr lang="tr-TR" spc="2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tabi</a:t>
            </a:r>
            <a:r>
              <a:rPr lang="tr-TR" dirty="0">
                <a:latin typeface="Liberation Sans Narrow"/>
                <a:cs typeface="Liberation Sans Narrow"/>
              </a:rPr>
              <a:t>i</a:t>
            </a:r>
            <a:r>
              <a:rPr lang="tr-TR" spc="30" dirty="0">
                <a:latin typeface="Liberation Sans Narrow"/>
                <a:cs typeface="Liberation Sans Narrow"/>
              </a:rPr>
              <a:t> </a:t>
            </a:r>
            <a:r>
              <a:rPr lang="tr-TR" spc="60" dirty="0">
                <a:latin typeface="Liberation Sans Narrow"/>
                <a:cs typeface="Liberation Sans Narrow"/>
              </a:rPr>
              <a:t>ki</a:t>
            </a:r>
            <a:r>
              <a:rPr lang="tr-TR" spc="30" dirty="0">
                <a:latin typeface="Liberation Sans Narrow"/>
                <a:cs typeface="Liberation Sans Narrow"/>
              </a:rPr>
              <a:t> </a:t>
            </a:r>
            <a:r>
              <a:rPr lang="tr-TR" spc="55" dirty="0">
                <a:latin typeface="Liberation Sans Narrow"/>
                <a:cs typeface="Liberation Sans Narrow"/>
              </a:rPr>
              <a:t>çok</a:t>
            </a:r>
            <a:r>
              <a:rPr lang="tr-TR" spc="25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yanlış</a:t>
            </a:r>
            <a:r>
              <a:rPr lang="tr-TR" spc="30" dirty="0">
                <a:latin typeface="Liberation Sans Narrow"/>
                <a:cs typeface="Liberation Sans Narrow"/>
              </a:rPr>
              <a:t> </a:t>
            </a:r>
            <a:r>
              <a:rPr lang="tr-TR" spc="95" dirty="0">
                <a:latin typeface="Liberation Sans Narrow"/>
                <a:cs typeface="Liberation Sans Narrow"/>
              </a:rPr>
              <a:t>bir</a:t>
            </a:r>
            <a:r>
              <a:rPr lang="tr-TR" spc="25" dirty="0">
                <a:latin typeface="Liberation Sans Narrow"/>
                <a:cs typeface="Liberation Sans Narrow"/>
              </a:rPr>
              <a:t> </a:t>
            </a:r>
            <a:r>
              <a:rPr lang="tr-TR" spc="130" dirty="0">
                <a:latin typeface="Liberation Sans Narrow"/>
                <a:cs typeface="Liberation Sans Narrow"/>
              </a:rPr>
              <a:t>tutumdur</a:t>
            </a:r>
            <a:r>
              <a:rPr lang="tr-TR" spc="35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Carlito"/>
                <a:cs typeface="Carlito"/>
              </a:rPr>
              <a:t>ama</a:t>
            </a:r>
            <a:r>
              <a:rPr lang="tr-TR" spc="25" dirty="0">
                <a:latin typeface="Carlito"/>
                <a:cs typeface="Carlito"/>
              </a:rPr>
              <a:t> </a:t>
            </a:r>
            <a:r>
              <a:rPr lang="tr-TR" spc="-10" dirty="0">
                <a:latin typeface="Carlito"/>
                <a:cs typeface="Carlito"/>
              </a:rPr>
              <a:t>toplumumuzdaki </a:t>
            </a:r>
            <a:r>
              <a:rPr lang="tr-TR" dirty="0">
                <a:latin typeface="Carlito"/>
                <a:cs typeface="Carlito"/>
              </a:rPr>
              <a:t>bir</a:t>
            </a:r>
            <a:r>
              <a:rPr lang="tr-TR" spc="37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gerçektir</a:t>
            </a:r>
            <a:r>
              <a:rPr lang="tr-TR" spc="40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maalesef.</a:t>
            </a:r>
            <a:r>
              <a:rPr lang="tr-TR" spc="390" dirty="0">
                <a:latin typeface="Carlito"/>
                <a:cs typeface="Carlito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Bu</a:t>
            </a:r>
            <a:r>
              <a:rPr lang="tr-TR" spc="380" dirty="0">
                <a:latin typeface="Liberation Sans Narrow"/>
                <a:cs typeface="Liberation Sans Narrow"/>
              </a:rPr>
              <a:t> </a:t>
            </a:r>
            <a:r>
              <a:rPr lang="tr-TR" spc="55" dirty="0">
                <a:latin typeface="Liberation Sans Narrow"/>
                <a:cs typeface="Liberation Sans Narrow"/>
              </a:rPr>
              <a:t>ayrımcılık</a:t>
            </a:r>
            <a:r>
              <a:rPr lang="tr-TR" spc="370" dirty="0">
                <a:latin typeface="Liberation Sans Narrow"/>
                <a:cs typeface="Liberation Sans Narrow"/>
              </a:rPr>
              <a:t> </a:t>
            </a:r>
            <a:r>
              <a:rPr lang="tr-TR" spc="60" dirty="0">
                <a:latin typeface="Liberation Sans Narrow"/>
                <a:cs typeface="Liberation Sans Narrow"/>
              </a:rPr>
              <a:t>ve</a:t>
            </a:r>
            <a:r>
              <a:rPr lang="tr-TR" spc="380" dirty="0">
                <a:latin typeface="Liberation Sans Narrow"/>
                <a:cs typeface="Liberation Sans Narrow"/>
              </a:rPr>
              <a:t> </a:t>
            </a:r>
            <a:r>
              <a:rPr lang="tr-TR" spc="70" dirty="0" err="1">
                <a:latin typeface="Liberation Sans Narrow"/>
                <a:cs typeface="Liberation Sans Narrow"/>
              </a:rPr>
              <a:t>dışlanma</a:t>
            </a:r>
            <a:r>
              <a:rPr lang="tr-TR" spc="70" dirty="0" err="1">
                <a:latin typeface="Carlito"/>
                <a:cs typeface="Carlito"/>
              </a:rPr>
              <a:t>;</a:t>
            </a:r>
            <a:r>
              <a:rPr lang="tr-TR" spc="70" dirty="0" err="1">
                <a:latin typeface="Liberation Sans Narrow"/>
                <a:cs typeface="Liberation Sans Narrow"/>
              </a:rPr>
              <a:t>eğitim</a:t>
            </a:r>
            <a:r>
              <a:rPr lang="tr-TR" spc="70" dirty="0">
                <a:latin typeface="Liberation Sans Narrow"/>
                <a:cs typeface="Liberation Sans Narrow"/>
              </a:rPr>
              <a:t>,</a:t>
            </a:r>
            <a:r>
              <a:rPr lang="tr-TR" spc="370" dirty="0">
                <a:latin typeface="Liberation Sans Narrow"/>
                <a:cs typeface="Liberation Sans Narrow"/>
              </a:rPr>
              <a:t> </a:t>
            </a:r>
            <a:r>
              <a:rPr lang="tr-TR" spc="80" dirty="0">
                <a:latin typeface="Liberation Sans Narrow"/>
                <a:cs typeface="Liberation Sans Narrow"/>
              </a:rPr>
              <a:t>ekonomi, </a:t>
            </a:r>
            <a:r>
              <a:rPr lang="tr-TR" spc="10" dirty="0" err="1">
                <a:latin typeface="Carlito"/>
                <a:cs typeface="Carlito"/>
              </a:rPr>
              <a:t>siyasi,</a:t>
            </a:r>
            <a:r>
              <a:rPr lang="tr-TR" spc="10" dirty="0" err="1">
                <a:latin typeface="Liberation Sans Narrow"/>
                <a:cs typeface="Liberation Sans Narrow"/>
              </a:rPr>
              <a:t>düşünce</a:t>
            </a:r>
            <a:r>
              <a:rPr lang="tr-TR" dirty="0">
                <a:latin typeface="Liberation Sans Narrow"/>
                <a:cs typeface="Liberation Sans Narrow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özgürlüğü,</a:t>
            </a:r>
            <a:r>
              <a:rPr lang="tr-TR" spc="5" dirty="0">
                <a:latin typeface="Liberation Sans Narrow"/>
                <a:cs typeface="Liberation Sans Narrow"/>
              </a:rPr>
              <a:t> </a:t>
            </a:r>
            <a:r>
              <a:rPr lang="tr-TR" spc="100" dirty="0">
                <a:latin typeface="Liberation Sans Narrow"/>
                <a:cs typeface="Liberation Sans Narrow"/>
              </a:rPr>
              <a:t>kültür</a:t>
            </a:r>
            <a:r>
              <a:rPr lang="tr-TR" dirty="0">
                <a:latin typeface="Liberation Sans Narrow"/>
                <a:cs typeface="Liberation Sans Narrow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farkı</a:t>
            </a:r>
            <a:r>
              <a:rPr lang="tr-TR" spc="15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gibi</a:t>
            </a:r>
            <a:r>
              <a:rPr lang="tr-TR" spc="15" dirty="0">
                <a:latin typeface="Liberation Sans Narrow"/>
                <a:cs typeface="Liberation Sans Narrow"/>
              </a:rPr>
              <a:t> </a:t>
            </a:r>
            <a:r>
              <a:rPr lang="tr-TR" spc="80" dirty="0">
                <a:latin typeface="Liberation Sans Narrow"/>
                <a:cs typeface="Liberation Sans Narrow"/>
              </a:rPr>
              <a:t>birçok</a:t>
            </a:r>
            <a:r>
              <a:rPr lang="tr-TR" spc="5" dirty="0">
                <a:latin typeface="Liberation Sans Narrow"/>
                <a:cs typeface="Liberation Sans Narrow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farklı</a:t>
            </a:r>
            <a:r>
              <a:rPr lang="tr-TR" spc="5" dirty="0">
                <a:latin typeface="Liberation Sans Narrow"/>
                <a:cs typeface="Liberation Sans Narrow"/>
              </a:rPr>
              <a:t> </a:t>
            </a:r>
            <a:r>
              <a:rPr lang="tr-TR" spc="80" dirty="0">
                <a:latin typeface="Liberation Sans Narrow"/>
                <a:cs typeface="Liberation Sans Narrow"/>
              </a:rPr>
              <a:t>sebepten</a:t>
            </a:r>
            <a:r>
              <a:rPr lang="tr-TR" spc="10" dirty="0">
                <a:latin typeface="Liberation Sans Narrow"/>
                <a:cs typeface="Liberation Sans Narrow"/>
              </a:rPr>
              <a:t> </a:t>
            </a:r>
            <a:r>
              <a:rPr lang="tr-TR" spc="75" dirty="0">
                <a:latin typeface="Liberation Sans Narrow"/>
                <a:cs typeface="Liberation Sans Narrow"/>
              </a:rPr>
              <a:t>ortaya </a:t>
            </a:r>
            <a:r>
              <a:rPr lang="tr-TR" spc="50" dirty="0">
                <a:latin typeface="Liberation Sans Narrow"/>
                <a:cs typeface="Liberation Sans Narrow"/>
              </a:rPr>
              <a:t>çıkabilir.</a:t>
            </a:r>
            <a:endParaRPr lang="tr-TR" dirty="0">
              <a:latin typeface="Liberation Sans Narrow"/>
              <a:cs typeface="Liberation Sans Narrow"/>
            </a:endParaRPr>
          </a:p>
          <a:p>
            <a:pPr marL="12700" marR="5080" indent="448945" algn="just">
              <a:lnSpc>
                <a:spcPct val="110000"/>
              </a:lnSpc>
              <a:spcBef>
                <a:spcPts val="790"/>
              </a:spcBef>
            </a:pPr>
            <a:endParaRPr lang="tr-TR" dirty="0" smtClean="0">
              <a:latin typeface="Carlito"/>
              <a:cs typeface="Carlito"/>
            </a:endParaRPr>
          </a:p>
          <a:p>
            <a:endParaRPr lang="tr-TR" dirty="0"/>
          </a:p>
        </p:txBody>
      </p:sp>
      <p:pic>
        <p:nvPicPr>
          <p:cNvPr id="5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2644" y="2132856"/>
            <a:ext cx="3600400" cy="244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4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99728"/>
          </a:xfrm>
        </p:spPr>
        <p:txBody>
          <a:bodyPr rtlCol="0">
            <a:normAutofit/>
          </a:bodyPr>
          <a:lstStyle/>
          <a:p>
            <a:pPr>
              <a:lnSpc>
                <a:spcPts val="1845"/>
              </a:lnSpc>
            </a:pPr>
            <a:r>
              <a:rPr lang="tr-TR" dirty="0">
                <a:latin typeface="Carlito"/>
                <a:cs typeface="Carlito"/>
              </a:rPr>
              <a:t>5-</a:t>
            </a:r>
            <a:r>
              <a:rPr lang="tr-TR" spc="-20" dirty="0">
                <a:latin typeface="Carlito"/>
                <a:cs typeface="Carlito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İYİ</a:t>
            </a:r>
            <a:r>
              <a:rPr lang="tr-TR" spc="-20" dirty="0">
                <a:latin typeface="Liberation Sans Narrow"/>
                <a:cs typeface="Liberation Sans Narrow"/>
              </a:rPr>
              <a:t> </a:t>
            </a:r>
            <a:r>
              <a:rPr lang="tr-TR" spc="-55" dirty="0">
                <a:latin typeface="Liberation Sans Narrow"/>
                <a:cs typeface="Liberation Sans Narrow"/>
              </a:rPr>
              <a:t>ÖRNEKLER</a:t>
            </a:r>
            <a:endParaRPr lang="tr-TR" dirty="0">
              <a:latin typeface="Liberation Sans Narrow"/>
              <a:cs typeface="Liberation Sans Narrow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93811" y="980728"/>
            <a:ext cx="9601201" cy="2016224"/>
          </a:xfrm>
        </p:spPr>
        <p:txBody>
          <a:bodyPr>
            <a:normAutofit fontScale="85000" lnSpcReduction="20000"/>
          </a:bodyPr>
          <a:lstStyle/>
          <a:p>
            <a:pPr marL="12700" marR="5715" indent="448945" algn="just">
              <a:lnSpc>
                <a:spcPct val="109800"/>
              </a:lnSpc>
              <a:spcBef>
                <a:spcPts val="105"/>
              </a:spcBef>
            </a:pPr>
            <a:r>
              <a:rPr lang="tr-TR" dirty="0">
                <a:latin typeface="Liberation Sans Narrow"/>
                <a:cs typeface="Liberation Sans Narrow"/>
              </a:rPr>
              <a:t>Göç</a:t>
            </a:r>
            <a:r>
              <a:rPr lang="tr-TR" spc="55" dirty="0">
                <a:latin typeface="Liberation Sans Narrow"/>
                <a:cs typeface="Liberation Sans Narrow"/>
              </a:rPr>
              <a:t> </a:t>
            </a:r>
            <a:r>
              <a:rPr lang="tr-TR" dirty="0" err="1">
                <a:latin typeface="Liberation Sans Narrow"/>
                <a:cs typeface="Liberation Sans Narrow"/>
              </a:rPr>
              <a:t>olayı,</a:t>
            </a:r>
            <a:r>
              <a:rPr lang="tr-TR" dirty="0" err="1">
                <a:latin typeface="Carlito"/>
                <a:cs typeface="Carlito"/>
              </a:rPr>
              <a:t>hem</a:t>
            </a:r>
            <a:r>
              <a:rPr lang="tr-TR" spc="7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yerli</a:t>
            </a:r>
            <a:r>
              <a:rPr lang="tr-TR" spc="7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halk</a:t>
            </a:r>
            <a:r>
              <a:rPr lang="tr-TR" spc="484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hem</a:t>
            </a:r>
            <a:r>
              <a:rPr lang="tr-TR" spc="49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de</a:t>
            </a:r>
            <a:r>
              <a:rPr lang="tr-TR" spc="6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göçmenler</a:t>
            </a:r>
            <a:r>
              <a:rPr lang="tr-TR" spc="6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için</a:t>
            </a:r>
            <a:r>
              <a:rPr lang="tr-TR" spc="95" dirty="0">
                <a:latin typeface="Carlito"/>
                <a:cs typeface="Carlito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farklı</a:t>
            </a:r>
            <a:r>
              <a:rPr lang="tr-TR" spc="55" dirty="0">
                <a:latin typeface="Liberation Sans Narrow"/>
                <a:cs typeface="Liberation Sans Narrow"/>
              </a:rPr>
              <a:t> </a:t>
            </a:r>
            <a:r>
              <a:rPr lang="tr-TR" spc="85" dirty="0">
                <a:latin typeface="Liberation Sans Narrow"/>
                <a:cs typeface="Liberation Sans Narrow"/>
              </a:rPr>
              <a:t>kültürleri </a:t>
            </a:r>
            <a:r>
              <a:rPr lang="tr-TR" spc="75" dirty="0">
                <a:latin typeface="Liberation Sans Narrow"/>
                <a:cs typeface="Liberation Sans Narrow"/>
              </a:rPr>
              <a:t>tanıma</a:t>
            </a:r>
            <a:r>
              <a:rPr lang="tr-TR" spc="75" dirty="0">
                <a:latin typeface="Carlito"/>
                <a:cs typeface="Carlito"/>
              </a:rPr>
              <a:t>,</a:t>
            </a:r>
            <a:r>
              <a:rPr lang="tr-TR" spc="-10" dirty="0">
                <a:latin typeface="Carlito"/>
                <a:cs typeface="Carlito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farklı</a:t>
            </a:r>
            <a:r>
              <a:rPr lang="tr-TR" spc="-5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düşünceleri</a:t>
            </a:r>
            <a:r>
              <a:rPr lang="tr-TR" spc="-5" dirty="0">
                <a:latin typeface="Liberation Sans Narrow"/>
                <a:cs typeface="Liberation Sans Narrow"/>
              </a:rPr>
              <a:t> </a:t>
            </a:r>
            <a:r>
              <a:rPr lang="tr-TR" spc="85" dirty="0">
                <a:latin typeface="Liberation Sans Narrow"/>
                <a:cs typeface="Liberation Sans Narrow"/>
              </a:rPr>
              <a:t>dinleyebilme,</a:t>
            </a:r>
            <a:r>
              <a:rPr lang="tr-TR" spc="-15" dirty="0">
                <a:latin typeface="Liberation Sans Narrow"/>
                <a:cs typeface="Liberation Sans Narrow"/>
              </a:rPr>
              <a:t> </a:t>
            </a:r>
            <a:r>
              <a:rPr lang="tr-TR" spc="60" dirty="0">
                <a:latin typeface="Liberation Sans Narrow"/>
                <a:cs typeface="Liberation Sans Narrow"/>
              </a:rPr>
              <a:t>insanların</a:t>
            </a:r>
            <a:r>
              <a:rPr lang="tr-TR" spc="5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düşüncelerine</a:t>
            </a:r>
            <a:r>
              <a:rPr lang="tr-TR" dirty="0">
                <a:latin typeface="Liberation Sans Narrow"/>
                <a:cs typeface="Liberation Sans Narrow"/>
              </a:rPr>
              <a:t> </a:t>
            </a:r>
            <a:r>
              <a:rPr lang="tr-TR" spc="-10" dirty="0">
                <a:latin typeface="Liberation Sans Narrow"/>
                <a:cs typeface="Liberation Sans Narrow"/>
              </a:rPr>
              <a:t>saygı </a:t>
            </a:r>
            <a:r>
              <a:rPr lang="tr-TR" dirty="0" err="1">
                <a:latin typeface="Carlito"/>
                <a:cs typeface="Carlito"/>
              </a:rPr>
              <a:t>gösterme;</a:t>
            </a:r>
            <a:r>
              <a:rPr lang="tr-TR" dirty="0" err="1">
                <a:latin typeface="Liberation Sans Narrow"/>
                <a:cs typeface="Liberation Sans Narrow"/>
              </a:rPr>
              <a:t>farklı</a:t>
            </a:r>
            <a:r>
              <a:rPr lang="tr-TR" spc="114" dirty="0">
                <a:latin typeface="Liberation Sans Narrow"/>
                <a:cs typeface="Liberation Sans Narrow"/>
              </a:rPr>
              <a:t>  </a:t>
            </a:r>
            <a:r>
              <a:rPr lang="tr-TR" spc="95" dirty="0">
                <a:latin typeface="Liberation Sans Narrow"/>
                <a:cs typeface="Liberation Sans Narrow"/>
              </a:rPr>
              <a:t>milletlerin</a:t>
            </a:r>
            <a:r>
              <a:rPr lang="tr-TR" spc="114" dirty="0">
                <a:latin typeface="Liberation Sans Narrow"/>
                <a:cs typeface="Liberation Sans Narrow"/>
              </a:rPr>
              <a:t>  </a:t>
            </a:r>
            <a:r>
              <a:rPr lang="tr-TR" spc="80" dirty="0">
                <a:latin typeface="Liberation Sans Narrow"/>
                <a:cs typeface="Liberation Sans Narrow"/>
              </a:rPr>
              <a:t>dillerini,</a:t>
            </a:r>
            <a:r>
              <a:rPr lang="tr-TR" spc="110" dirty="0">
                <a:latin typeface="Liberation Sans Narrow"/>
                <a:cs typeface="Liberation Sans Narrow"/>
              </a:rPr>
              <a:t>  </a:t>
            </a:r>
            <a:r>
              <a:rPr lang="tr-TR" spc="85" dirty="0">
                <a:latin typeface="Liberation Sans Narrow"/>
                <a:cs typeface="Liberation Sans Narrow"/>
              </a:rPr>
              <a:t>dinlerini,</a:t>
            </a:r>
            <a:r>
              <a:rPr lang="tr-TR" spc="114" dirty="0">
                <a:latin typeface="Liberation Sans Narrow"/>
                <a:cs typeface="Liberation Sans Narrow"/>
              </a:rPr>
              <a:t>  </a:t>
            </a:r>
            <a:r>
              <a:rPr lang="tr-TR" spc="55" dirty="0">
                <a:latin typeface="Liberation Sans Narrow"/>
                <a:cs typeface="Liberation Sans Narrow"/>
              </a:rPr>
              <a:t>ırklarını</a:t>
            </a:r>
            <a:r>
              <a:rPr lang="tr-TR" spc="120" dirty="0">
                <a:latin typeface="Liberation Sans Narrow"/>
                <a:cs typeface="Liberation Sans Narrow"/>
              </a:rPr>
              <a:t>  </a:t>
            </a:r>
            <a:r>
              <a:rPr lang="tr-TR" dirty="0">
                <a:latin typeface="Liberation Sans Narrow"/>
                <a:cs typeface="Liberation Sans Narrow"/>
              </a:rPr>
              <a:t>,</a:t>
            </a:r>
            <a:r>
              <a:rPr lang="tr-TR" spc="114" dirty="0">
                <a:latin typeface="Liberation Sans Narrow"/>
                <a:cs typeface="Liberation Sans Narrow"/>
              </a:rPr>
              <a:t>  </a:t>
            </a:r>
            <a:r>
              <a:rPr lang="tr-TR" spc="85" dirty="0">
                <a:latin typeface="Liberation Sans Narrow"/>
                <a:cs typeface="Liberation Sans Narrow"/>
              </a:rPr>
              <a:t>kültürlerini tanıyabilme</a:t>
            </a:r>
            <a:r>
              <a:rPr lang="tr-TR" spc="300" dirty="0">
                <a:latin typeface="Liberation Sans Narrow"/>
                <a:cs typeface="Liberation Sans Narrow"/>
              </a:rPr>
              <a:t> </a:t>
            </a:r>
            <a:r>
              <a:rPr lang="tr-TR" spc="70" dirty="0">
                <a:latin typeface="Liberation Sans Narrow"/>
                <a:cs typeface="Liberation Sans Narrow"/>
              </a:rPr>
              <a:t>gibi</a:t>
            </a:r>
            <a:r>
              <a:rPr lang="tr-TR" spc="315" dirty="0">
                <a:latin typeface="Liberation Sans Narrow"/>
                <a:cs typeface="Liberation Sans Narrow"/>
              </a:rPr>
              <a:t> </a:t>
            </a:r>
            <a:r>
              <a:rPr lang="tr-TR" spc="95" dirty="0">
                <a:latin typeface="Liberation Sans Narrow"/>
                <a:cs typeface="Liberation Sans Narrow"/>
              </a:rPr>
              <a:t>bir</a:t>
            </a:r>
            <a:r>
              <a:rPr lang="tr-TR" spc="310" dirty="0">
                <a:latin typeface="Liberation Sans Narrow"/>
                <a:cs typeface="Liberation Sans Narrow"/>
              </a:rPr>
              <a:t> </a:t>
            </a:r>
            <a:r>
              <a:rPr lang="tr-TR" spc="60" dirty="0">
                <a:latin typeface="Liberation Sans Narrow"/>
                <a:cs typeface="Liberation Sans Narrow"/>
              </a:rPr>
              <a:t>çok</a:t>
            </a:r>
            <a:r>
              <a:rPr lang="tr-TR" spc="335" dirty="0">
                <a:latin typeface="Liberation Sans Narrow"/>
                <a:cs typeface="Liberation Sans Narrow"/>
              </a:rPr>
              <a:t> </a:t>
            </a:r>
            <a:r>
              <a:rPr lang="tr-TR" spc="75" dirty="0">
                <a:latin typeface="Liberation Sans Narrow"/>
                <a:cs typeface="Liberation Sans Narrow"/>
              </a:rPr>
              <a:t>yarar</a:t>
            </a:r>
            <a:r>
              <a:rPr lang="tr-TR" spc="305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sağlar.</a:t>
            </a:r>
            <a:r>
              <a:rPr lang="tr-TR" spc="310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Ayrıca</a:t>
            </a:r>
            <a:r>
              <a:rPr lang="tr-TR" spc="315" dirty="0">
                <a:latin typeface="Liberation Sans Narrow"/>
                <a:cs typeface="Liberation Sans Narrow"/>
              </a:rPr>
              <a:t> </a:t>
            </a:r>
            <a:r>
              <a:rPr lang="tr-TR" spc="80" dirty="0">
                <a:latin typeface="Liberation Sans Narrow"/>
                <a:cs typeface="Liberation Sans Narrow"/>
              </a:rPr>
              <a:t>göçmenlere</a:t>
            </a:r>
            <a:r>
              <a:rPr lang="tr-TR" spc="305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savaş</a:t>
            </a:r>
            <a:r>
              <a:rPr lang="tr-TR" spc="305" dirty="0">
                <a:latin typeface="Liberation Sans Narrow"/>
                <a:cs typeface="Liberation Sans Narrow"/>
              </a:rPr>
              <a:t> </a:t>
            </a:r>
            <a:r>
              <a:rPr lang="tr-TR" spc="30" dirty="0">
                <a:latin typeface="Liberation Sans Narrow"/>
                <a:cs typeface="Liberation Sans Narrow"/>
              </a:rPr>
              <a:t>veya </a:t>
            </a:r>
            <a:r>
              <a:rPr lang="tr-TR" dirty="0">
                <a:latin typeface="Liberation Sans Narrow"/>
                <a:cs typeface="Liberation Sans Narrow"/>
              </a:rPr>
              <a:t>başka</a:t>
            </a:r>
            <a:r>
              <a:rPr lang="tr-TR" spc="50" dirty="0">
                <a:latin typeface="Liberation Sans Narrow"/>
                <a:cs typeface="Liberation Sans Narrow"/>
              </a:rPr>
              <a:t> </a:t>
            </a:r>
            <a:r>
              <a:rPr lang="tr-TR" spc="75" dirty="0">
                <a:latin typeface="Liberation Sans Narrow"/>
                <a:cs typeface="Liberation Sans Narrow"/>
              </a:rPr>
              <a:t>sebeplerden</a:t>
            </a:r>
            <a:r>
              <a:rPr lang="tr-TR" spc="60" dirty="0">
                <a:latin typeface="Liberation Sans Narrow"/>
                <a:cs typeface="Liberation Sans Narrow"/>
              </a:rPr>
              <a:t> dolayı </a:t>
            </a:r>
            <a:r>
              <a:rPr lang="tr-TR" dirty="0">
                <a:latin typeface="Carlito"/>
                <a:cs typeface="Carlito"/>
              </a:rPr>
              <a:t>göç</a:t>
            </a:r>
            <a:r>
              <a:rPr lang="tr-TR" spc="5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eden</a:t>
            </a:r>
            <a:r>
              <a:rPr lang="tr-TR" spc="55" dirty="0">
                <a:latin typeface="Carlito"/>
                <a:cs typeface="Carlito"/>
              </a:rPr>
              <a:t> </a:t>
            </a:r>
            <a:r>
              <a:rPr lang="tr-TR" spc="45" dirty="0">
                <a:latin typeface="Carlito"/>
                <a:cs typeface="Carlito"/>
              </a:rPr>
              <a:t>ins</a:t>
            </a:r>
            <a:r>
              <a:rPr lang="tr-TR" spc="45" dirty="0">
                <a:latin typeface="Liberation Sans Narrow"/>
                <a:cs typeface="Liberation Sans Narrow"/>
              </a:rPr>
              <a:t>anlara</a:t>
            </a:r>
            <a:r>
              <a:rPr lang="tr-TR" spc="50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karşı</a:t>
            </a:r>
            <a:r>
              <a:rPr lang="tr-TR" spc="50" dirty="0">
                <a:latin typeface="Liberation Sans Narrow"/>
                <a:cs typeface="Liberation Sans Narrow"/>
              </a:rPr>
              <a:t> </a:t>
            </a:r>
            <a:r>
              <a:rPr lang="tr-TR" spc="75" dirty="0">
                <a:latin typeface="Liberation Sans Narrow"/>
                <a:cs typeface="Liberation Sans Narrow"/>
              </a:rPr>
              <a:t>gösterilen</a:t>
            </a:r>
            <a:r>
              <a:rPr lang="tr-TR" spc="45" dirty="0">
                <a:latin typeface="Liberation Sans Narrow"/>
                <a:cs typeface="Liberation Sans Narrow"/>
              </a:rPr>
              <a:t> </a:t>
            </a:r>
            <a:r>
              <a:rPr lang="tr-TR" spc="55" dirty="0">
                <a:latin typeface="Liberation Sans Narrow"/>
                <a:cs typeface="Liberation Sans Narrow"/>
              </a:rPr>
              <a:t>hoşgörü</a:t>
            </a:r>
            <a:r>
              <a:rPr lang="tr-TR" spc="55" dirty="0">
                <a:latin typeface="Carlito"/>
                <a:cs typeface="Carlito"/>
              </a:rPr>
              <a:t>, </a:t>
            </a:r>
            <a:r>
              <a:rPr lang="tr-TR" dirty="0">
                <a:latin typeface="Liberation Sans Narrow"/>
                <a:cs typeface="Liberation Sans Narrow"/>
              </a:rPr>
              <a:t>saygı,</a:t>
            </a:r>
            <a:r>
              <a:rPr lang="tr-TR" spc="340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sevgi</a:t>
            </a:r>
            <a:r>
              <a:rPr lang="tr-TR" spc="350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Liberation Sans Narrow"/>
                <a:cs typeface="Liberation Sans Narrow"/>
              </a:rPr>
              <a:t>insanımızı</a:t>
            </a:r>
            <a:r>
              <a:rPr lang="tr-TR" spc="345" dirty="0">
                <a:latin typeface="Liberation Sans Narrow"/>
                <a:cs typeface="Liberation Sans Narrow"/>
              </a:rPr>
              <a:t> </a:t>
            </a:r>
            <a:r>
              <a:rPr lang="tr-TR" spc="55" dirty="0">
                <a:latin typeface="Liberation Sans Narrow"/>
                <a:cs typeface="Liberation Sans Narrow"/>
              </a:rPr>
              <a:t>insan</a:t>
            </a:r>
            <a:r>
              <a:rPr lang="tr-TR" spc="350" dirty="0">
                <a:latin typeface="Liberation Sans Narrow"/>
                <a:cs typeface="Liberation Sans Narrow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yapan</a:t>
            </a:r>
            <a:r>
              <a:rPr lang="tr-TR" spc="375" dirty="0">
                <a:latin typeface="Liberation Sans Narrow"/>
                <a:cs typeface="Liberation Sans Narrow"/>
              </a:rPr>
              <a:t> </a:t>
            </a:r>
            <a:r>
              <a:rPr lang="tr-TR" spc="80" dirty="0">
                <a:latin typeface="Liberation Sans Narrow"/>
                <a:cs typeface="Liberation Sans Narrow"/>
              </a:rPr>
              <a:t>manevi</a:t>
            </a:r>
            <a:r>
              <a:rPr lang="tr-TR" spc="350" dirty="0">
                <a:latin typeface="Liberation Sans Narrow"/>
                <a:cs typeface="Liberation Sans Narrow"/>
              </a:rPr>
              <a:t> </a:t>
            </a:r>
            <a:r>
              <a:rPr lang="tr-TR" spc="75" dirty="0">
                <a:latin typeface="Liberation Sans Narrow"/>
                <a:cs typeface="Liberation Sans Narrow"/>
              </a:rPr>
              <a:t>değerlerimizi</a:t>
            </a:r>
            <a:r>
              <a:rPr lang="tr-TR" spc="345" dirty="0">
                <a:latin typeface="Liberation Sans Narrow"/>
                <a:cs typeface="Liberation Sans Narrow"/>
              </a:rPr>
              <a:t> </a:t>
            </a:r>
            <a:r>
              <a:rPr lang="tr-TR" spc="90" dirty="0">
                <a:latin typeface="Liberation Sans Narrow"/>
                <a:cs typeface="Liberation Sans Narrow"/>
              </a:rPr>
              <a:t>her</a:t>
            </a:r>
            <a:r>
              <a:rPr lang="tr-TR" spc="340" dirty="0">
                <a:latin typeface="Liberation Sans Narrow"/>
                <a:cs typeface="Liberation Sans Narrow"/>
              </a:rPr>
              <a:t> </a:t>
            </a:r>
            <a:r>
              <a:rPr lang="tr-TR" spc="50" dirty="0">
                <a:latin typeface="Liberation Sans Narrow"/>
                <a:cs typeface="Liberation Sans Narrow"/>
              </a:rPr>
              <a:t>zaman </a:t>
            </a:r>
            <a:r>
              <a:rPr lang="tr-TR" spc="90" dirty="0">
                <a:latin typeface="Liberation Sans Narrow"/>
                <a:cs typeface="Liberation Sans Narrow"/>
              </a:rPr>
              <a:t>öne</a:t>
            </a:r>
            <a:r>
              <a:rPr lang="tr-TR" spc="70" dirty="0">
                <a:latin typeface="Liberation Sans Narrow"/>
                <a:cs typeface="Liberation Sans Narrow"/>
              </a:rPr>
              <a:t> </a:t>
            </a:r>
            <a:r>
              <a:rPr lang="tr-TR" spc="45" dirty="0">
                <a:latin typeface="Liberation Sans Narrow"/>
                <a:cs typeface="Liberation Sans Narrow"/>
              </a:rPr>
              <a:t>çıkaran</a:t>
            </a:r>
            <a:r>
              <a:rPr lang="tr-TR" spc="90" dirty="0">
                <a:latin typeface="Liberation Sans Narrow"/>
                <a:cs typeface="Liberation Sans Narrow"/>
              </a:rPr>
              <a:t> </a:t>
            </a:r>
            <a:r>
              <a:rPr lang="tr-TR" dirty="0">
                <a:latin typeface="Carlito"/>
                <a:cs typeface="Carlito"/>
              </a:rPr>
              <a:t>çok</a:t>
            </a:r>
            <a:r>
              <a:rPr lang="tr-TR" spc="7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güzel</a:t>
            </a:r>
            <a:r>
              <a:rPr lang="tr-TR" spc="75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örneklerdir</a:t>
            </a:r>
            <a:r>
              <a:rPr lang="tr-TR" spc="80" dirty="0">
                <a:latin typeface="Carlito"/>
                <a:cs typeface="Carlito"/>
              </a:rPr>
              <a:t> </a:t>
            </a:r>
            <a:r>
              <a:rPr lang="tr-TR" dirty="0">
                <a:latin typeface="Carlito"/>
                <a:cs typeface="Carlito"/>
              </a:rPr>
              <a:t>ve</a:t>
            </a:r>
            <a:r>
              <a:rPr lang="tr-TR" spc="70" dirty="0">
                <a:latin typeface="Carlito"/>
                <a:cs typeface="Carlito"/>
              </a:rPr>
              <a:t> </a:t>
            </a:r>
            <a:r>
              <a:rPr lang="tr-TR" spc="45" dirty="0">
                <a:latin typeface="Carlito"/>
                <a:cs typeface="Carlito"/>
              </a:rPr>
              <a:t>ülke</a:t>
            </a:r>
            <a:r>
              <a:rPr lang="tr-TR" spc="45" dirty="0">
                <a:latin typeface="Liberation Sans Narrow"/>
                <a:cs typeface="Liberation Sans Narrow"/>
              </a:rPr>
              <a:t>mizin</a:t>
            </a:r>
            <a:r>
              <a:rPr lang="tr-TR" spc="75" dirty="0">
                <a:latin typeface="Liberation Sans Narrow"/>
                <a:cs typeface="Liberation Sans Narrow"/>
              </a:rPr>
              <a:t> </a:t>
            </a:r>
            <a:r>
              <a:rPr lang="tr-TR" spc="85" dirty="0">
                <a:latin typeface="Liberation Sans Narrow"/>
                <a:cs typeface="Liberation Sans Narrow"/>
              </a:rPr>
              <a:t>göçmenler</a:t>
            </a:r>
            <a:r>
              <a:rPr lang="tr-TR" spc="60" dirty="0">
                <a:latin typeface="Liberation Sans Narrow"/>
                <a:cs typeface="Liberation Sans Narrow"/>
              </a:rPr>
              <a:t> </a:t>
            </a:r>
            <a:r>
              <a:rPr lang="tr-TR" spc="65" dirty="0">
                <a:latin typeface="Liberation Sans Narrow"/>
                <a:cs typeface="Liberation Sans Narrow"/>
              </a:rPr>
              <a:t>için</a:t>
            </a:r>
            <a:r>
              <a:rPr lang="tr-TR" spc="75" dirty="0">
                <a:latin typeface="Liberation Sans Narrow"/>
                <a:cs typeface="Liberation Sans Narrow"/>
              </a:rPr>
              <a:t> </a:t>
            </a:r>
            <a:r>
              <a:rPr lang="tr-TR" spc="45" dirty="0">
                <a:latin typeface="Liberation Sans Narrow"/>
                <a:cs typeface="Liberation Sans Narrow"/>
              </a:rPr>
              <a:t>yaptığı </a:t>
            </a:r>
            <a:r>
              <a:rPr lang="tr-TR" dirty="0">
                <a:latin typeface="Liberation Sans Narrow"/>
                <a:cs typeface="Liberation Sans Narrow"/>
              </a:rPr>
              <a:t>başlıca</a:t>
            </a:r>
            <a:r>
              <a:rPr lang="tr-TR" spc="110" dirty="0">
                <a:latin typeface="Liberation Sans Narrow"/>
                <a:cs typeface="Liberation Sans Narrow"/>
              </a:rPr>
              <a:t> </a:t>
            </a:r>
            <a:r>
              <a:rPr lang="tr-TR" spc="80" dirty="0">
                <a:latin typeface="Liberation Sans Narrow"/>
                <a:cs typeface="Liberation Sans Narrow"/>
              </a:rPr>
              <a:t>yardımlar</a:t>
            </a:r>
            <a:r>
              <a:rPr lang="tr-TR" spc="105" dirty="0">
                <a:latin typeface="Liberation Sans Narrow"/>
                <a:cs typeface="Liberation Sans Narrow"/>
              </a:rPr>
              <a:t> </a:t>
            </a:r>
            <a:r>
              <a:rPr lang="tr-TR" spc="55" dirty="0">
                <a:latin typeface="Liberation Sans Narrow"/>
                <a:cs typeface="Liberation Sans Narrow"/>
              </a:rPr>
              <a:t>şöyledir</a:t>
            </a:r>
            <a:r>
              <a:rPr lang="tr-TR" spc="55" dirty="0" smtClean="0">
                <a:latin typeface="Carlito"/>
                <a:cs typeface="Carlito"/>
              </a:rPr>
              <a:t>:</a:t>
            </a:r>
            <a:endParaRPr lang="tr-TR" dirty="0">
              <a:latin typeface="Carlito"/>
              <a:cs typeface="Carlito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854052" y="3356992"/>
            <a:ext cx="6120680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0" algn="just">
              <a:lnSpc>
                <a:spcPct val="100000"/>
              </a:lnSpc>
              <a:spcBef>
                <a:spcPts val="985"/>
              </a:spcBef>
              <a:buNone/>
              <a:tabLst>
                <a:tab pos="210820" algn="l"/>
              </a:tabLst>
            </a:pPr>
            <a:r>
              <a:rPr lang="tr-TR" b="1" dirty="0" smtClean="0">
                <a:latin typeface="Liberation Sans Narrow"/>
                <a:cs typeface="Liberation Sans Narrow"/>
              </a:rPr>
              <a:t>1- Yabancılara</a:t>
            </a:r>
            <a:r>
              <a:rPr lang="tr-TR" b="1" spc="85" dirty="0" smtClean="0">
                <a:latin typeface="Liberation Sans Narrow"/>
                <a:cs typeface="Liberation Sans Narrow"/>
              </a:rPr>
              <a:t> </a:t>
            </a:r>
            <a:r>
              <a:rPr lang="tr-TR" b="1" spc="55" dirty="0" smtClean="0">
                <a:latin typeface="Liberation Sans Narrow"/>
                <a:cs typeface="Liberation Sans Narrow"/>
              </a:rPr>
              <a:t>Yönelik</a:t>
            </a:r>
            <a:r>
              <a:rPr lang="tr-TR" b="1" spc="80" dirty="0" smtClean="0">
                <a:latin typeface="Liberation Sans Narrow"/>
                <a:cs typeface="Liberation Sans Narrow"/>
              </a:rPr>
              <a:t> </a:t>
            </a:r>
            <a:r>
              <a:rPr lang="tr-TR" b="1" dirty="0" smtClean="0">
                <a:latin typeface="Liberation Sans Narrow"/>
                <a:cs typeface="Liberation Sans Narrow"/>
              </a:rPr>
              <a:t>Sosyal</a:t>
            </a:r>
            <a:r>
              <a:rPr lang="tr-TR" b="1" spc="105" dirty="0" smtClean="0">
                <a:latin typeface="Liberation Sans Narrow"/>
                <a:cs typeface="Liberation Sans Narrow"/>
              </a:rPr>
              <a:t> Uyum</a:t>
            </a:r>
            <a:r>
              <a:rPr lang="tr-TR" b="1" spc="85" dirty="0" smtClean="0">
                <a:latin typeface="Liberation Sans Narrow"/>
                <a:cs typeface="Liberation Sans Narrow"/>
              </a:rPr>
              <a:t> </a:t>
            </a:r>
            <a:r>
              <a:rPr lang="tr-TR" b="1" spc="50" dirty="0" smtClean="0">
                <a:latin typeface="Liberation Sans Narrow"/>
                <a:cs typeface="Liberation Sans Narrow"/>
              </a:rPr>
              <a:t>Yardımı</a:t>
            </a:r>
            <a:r>
              <a:rPr lang="tr-TR" b="1" spc="85" dirty="0" smtClean="0">
                <a:latin typeface="Liberation Sans Narrow"/>
                <a:cs typeface="Liberation Sans Narrow"/>
              </a:rPr>
              <a:t> </a:t>
            </a:r>
            <a:r>
              <a:rPr lang="tr-TR" b="1" spc="-10" dirty="0" smtClean="0">
                <a:latin typeface="Liberation Sans Narrow"/>
                <a:cs typeface="Liberation Sans Narrow"/>
              </a:rPr>
              <a:t>(SUY)</a:t>
            </a:r>
            <a:r>
              <a:rPr lang="tr-TR" b="1" spc="80" dirty="0" smtClean="0">
                <a:latin typeface="Liberation Sans Narrow"/>
                <a:cs typeface="Liberation Sans Narrow"/>
              </a:rPr>
              <a:t> </a:t>
            </a:r>
            <a:r>
              <a:rPr lang="tr-TR" b="1" spc="55" dirty="0" smtClean="0">
                <a:latin typeface="Liberation Sans Narrow"/>
                <a:cs typeface="Liberation Sans Narrow"/>
              </a:rPr>
              <a:t>Programı</a:t>
            </a:r>
          </a:p>
          <a:p>
            <a:pPr marL="12700" indent="0" algn="just">
              <a:lnSpc>
                <a:spcPct val="100000"/>
              </a:lnSpc>
              <a:spcBef>
                <a:spcPts val="985"/>
              </a:spcBef>
              <a:buNone/>
              <a:tabLst>
                <a:tab pos="210820" algn="l"/>
              </a:tabLst>
            </a:pPr>
            <a:r>
              <a:rPr lang="tr-TR" dirty="0" smtClean="0">
                <a:latin typeface="Liberation Sans Narrow"/>
                <a:cs typeface="Liberation Sans Narrow"/>
              </a:rPr>
              <a:t>Bu</a:t>
            </a:r>
            <a:r>
              <a:rPr lang="tr-TR" spc="114" dirty="0" smtClean="0">
                <a:latin typeface="Liberation Sans Narrow"/>
                <a:cs typeface="Liberation Sans Narrow"/>
              </a:rPr>
              <a:t>  </a:t>
            </a:r>
            <a:r>
              <a:rPr lang="tr-TR" spc="100" dirty="0" smtClean="0">
                <a:latin typeface="Liberation Sans Narrow"/>
                <a:cs typeface="Liberation Sans Narrow"/>
              </a:rPr>
              <a:t>program</a:t>
            </a:r>
            <a:r>
              <a:rPr lang="tr-TR" spc="125" dirty="0" smtClean="0">
                <a:latin typeface="Liberation Sans Narrow"/>
                <a:cs typeface="Liberation Sans Narrow"/>
              </a:rPr>
              <a:t>  </a:t>
            </a:r>
            <a:r>
              <a:rPr lang="tr-TR" spc="60" dirty="0" smtClean="0">
                <a:latin typeface="Liberation Sans Narrow"/>
                <a:cs typeface="Liberation Sans Narrow"/>
              </a:rPr>
              <a:t>kapsamında</a:t>
            </a:r>
            <a:r>
              <a:rPr lang="tr-TR" spc="120" dirty="0" smtClean="0">
                <a:latin typeface="Liberation Sans Narrow"/>
                <a:cs typeface="Liberation Sans Narrow"/>
              </a:rPr>
              <a:t>  </a:t>
            </a:r>
            <a:r>
              <a:rPr lang="tr-TR" spc="85" dirty="0" smtClean="0">
                <a:latin typeface="Liberation Sans Narrow"/>
                <a:cs typeface="Liberation Sans Narrow"/>
              </a:rPr>
              <a:t>göçmenlerin</a:t>
            </a:r>
            <a:r>
              <a:rPr lang="tr-TR" spc="120" dirty="0" smtClean="0">
                <a:latin typeface="Liberation Sans Narrow"/>
                <a:cs typeface="Liberation Sans Narrow"/>
              </a:rPr>
              <a:t>  </a:t>
            </a:r>
            <a:r>
              <a:rPr lang="tr-TR" spc="70" dirty="0" smtClean="0">
                <a:latin typeface="Liberation Sans Narrow"/>
                <a:cs typeface="Liberation Sans Narrow"/>
              </a:rPr>
              <a:t>ülkeye</a:t>
            </a:r>
            <a:r>
              <a:rPr lang="tr-TR" spc="120" dirty="0" smtClean="0">
                <a:latin typeface="Liberation Sans Narrow"/>
                <a:cs typeface="Liberation Sans Narrow"/>
              </a:rPr>
              <a:t>  </a:t>
            </a:r>
            <a:r>
              <a:rPr lang="tr-TR" spc="60" dirty="0" smtClean="0">
                <a:latin typeface="Liberation Sans Narrow"/>
                <a:cs typeface="Liberation Sans Narrow"/>
              </a:rPr>
              <a:t>ve</a:t>
            </a:r>
            <a:r>
              <a:rPr lang="tr-TR" spc="114" dirty="0" smtClean="0">
                <a:latin typeface="Liberation Sans Narrow"/>
                <a:cs typeface="Liberation Sans Narrow"/>
              </a:rPr>
              <a:t>  </a:t>
            </a:r>
            <a:r>
              <a:rPr lang="tr-TR" spc="50" dirty="0" smtClean="0">
                <a:latin typeface="Liberation Sans Narrow"/>
                <a:cs typeface="Liberation Sans Narrow"/>
              </a:rPr>
              <a:t>insanlarına </a:t>
            </a:r>
            <a:r>
              <a:rPr lang="tr-TR" dirty="0" smtClean="0">
                <a:latin typeface="Liberation Sans Narrow"/>
                <a:cs typeface="Liberation Sans Narrow"/>
              </a:rPr>
              <a:t>alışması</a:t>
            </a:r>
            <a:r>
              <a:rPr lang="tr-TR" spc="459" dirty="0" smtClean="0">
                <a:latin typeface="Liberation Sans Narrow"/>
                <a:cs typeface="Liberation Sans Narrow"/>
              </a:rPr>
              <a:t> </a:t>
            </a:r>
            <a:r>
              <a:rPr lang="tr-TR" spc="110" dirty="0" smtClean="0">
                <a:latin typeface="Liberation Sans Narrow"/>
                <a:cs typeface="Liberation Sans Narrow"/>
              </a:rPr>
              <a:t>uyum</a:t>
            </a:r>
            <a:r>
              <a:rPr lang="tr-TR" spc="459" dirty="0" smtClean="0">
                <a:latin typeface="Liberation Sans Narrow"/>
                <a:cs typeface="Liberation Sans Narrow"/>
              </a:rPr>
              <a:t> </a:t>
            </a:r>
            <a:r>
              <a:rPr lang="tr-TR" dirty="0" smtClean="0">
                <a:latin typeface="Liberation Sans Narrow"/>
                <a:cs typeface="Liberation Sans Narrow"/>
              </a:rPr>
              <a:t>sağlaması</a:t>
            </a:r>
            <a:r>
              <a:rPr lang="tr-TR" spc="475" dirty="0" smtClean="0">
                <a:latin typeface="Liberation Sans Narrow"/>
                <a:cs typeface="Liberation Sans Narrow"/>
              </a:rPr>
              <a:t> </a:t>
            </a:r>
            <a:r>
              <a:rPr lang="tr-TR" spc="95" dirty="0" smtClean="0">
                <a:latin typeface="Liberation Sans Narrow"/>
                <a:cs typeface="Liberation Sans Narrow"/>
              </a:rPr>
              <a:t>hedeflenmiştir</a:t>
            </a:r>
            <a:r>
              <a:rPr lang="tr-TR" spc="450" dirty="0" smtClean="0">
                <a:latin typeface="Liberation Sans Narrow"/>
                <a:cs typeface="Liberation Sans Narrow"/>
              </a:rPr>
              <a:t> </a:t>
            </a:r>
            <a:r>
              <a:rPr lang="tr-TR" spc="60" dirty="0" smtClean="0">
                <a:latin typeface="Liberation Sans Narrow"/>
                <a:cs typeface="Liberation Sans Narrow"/>
              </a:rPr>
              <a:t>ve</a:t>
            </a:r>
            <a:r>
              <a:rPr lang="tr-TR" spc="455" dirty="0" smtClean="0">
                <a:latin typeface="Liberation Sans Narrow"/>
                <a:cs typeface="Liberation Sans Narrow"/>
              </a:rPr>
              <a:t> </a:t>
            </a:r>
            <a:r>
              <a:rPr lang="tr-TR" spc="60" dirty="0" smtClean="0">
                <a:latin typeface="Liberation Sans Narrow"/>
                <a:cs typeface="Liberation Sans Narrow"/>
              </a:rPr>
              <a:t>gerçekleşmiştir.</a:t>
            </a:r>
            <a:r>
              <a:rPr lang="tr-TR" spc="490" dirty="0" smtClean="0">
                <a:latin typeface="Liberation Sans Narrow"/>
                <a:cs typeface="Liberation Sans Narrow"/>
              </a:rPr>
              <a:t> </a:t>
            </a:r>
            <a:r>
              <a:rPr lang="tr-TR" spc="-10" dirty="0" smtClean="0">
                <a:latin typeface="Carlito"/>
                <a:cs typeface="Carlito"/>
              </a:rPr>
              <a:t>Burada </a:t>
            </a:r>
            <a:r>
              <a:rPr lang="tr-TR" spc="80" dirty="0" smtClean="0">
                <a:latin typeface="Liberation Sans Narrow"/>
                <a:cs typeface="Liberation Sans Narrow"/>
              </a:rPr>
              <a:t>göçmenlere</a:t>
            </a:r>
            <a:r>
              <a:rPr lang="tr-TR" spc="160" dirty="0" smtClean="0">
                <a:latin typeface="Liberation Sans Narrow"/>
                <a:cs typeface="Liberation Sans Narrow"/>
              </a:rPr>
              <a:t> </a:t>
            </a:r>
            <a:r>
              <a:rPr lang="tr-TR" spc="95" dirty="0" smtClean="0">
                <a:latin typeface="Liberation Sans Narrow"/>
                <a:cs typeface="Liberation Sans Narrow"/>
              </a:rPr>
              <a:t>eğitimler</a:t>
            </a:r>
            <a:r>
              <a:rPr lang="tr-TR" spc="160" dirty="0" smtClean="0">
                <a:latin typeface="Liberation Sans Narrow"/>
                <a:cs typeface="Liberation Sans Narrow"/>
              </a:rPr>
              <a:t> </a:t>
            </a:r>
            <a:r>
              <a:rPr lang="tr-TR" spc="80" dirty="0" smtClean="0">
                <a:latin typeface="Liberation Sans Narrow"/>
                <a:cs typeface="Liberation Sans Narrow"/>
              </a:rPr>
              <a:t>verilip</a:t>
            </a:r>
            <a:r>
              <a:rPr lang="tr-TR" spc="170" dirty="0" smtClean="0">
                <a:latin typeface="Liberation Sans Narrow"/>
                <a:cs typeface="Liberation Sans Narrow"/>
              </a:rPr>
              <a:t> </a:t>
            </a:r>
            <a:r>
              <a:rPr lang="tr-TR" dirty="0" smtClean="0">
                <a:latin typeface="Carlito"/>
                <a:cs typeface="Carlito"/>
              </a:rPr>
              <a:t>göçmenlerin</a:t>
            </a:r>
            <a:r>
              <a:rPr lang="tr-TR" spc="170" dirty="0" smtClean="0">
                <a:latin typeface="Carlito"/>
                <a:cs typeface="Carlito"/>
              </a:rPr>
              <a:t> </a:t>
            </a:r>
            <a:r>
              <a:rPr lang="tr-TR" spc="80" dirty="0" smtClean="0">
                <a:latin typeface="Liberation Sans Narrow"/>
                <a:cs typeface="Liberation Sans Narrow"/>
              </a:rPr>
              <a:t>yeni</a:t>
            </a:r>
            <a:r>
              <a:rPr lang="tr-TR" spc="160" dirty="0" smtClean="0">
                <a:latin typeface="Liberation Sans Narrow"/>
                <a:cs typeface="Liberation Sans Narrow"/>
              </a:rPr>
              <a:t> </a:t>
            </a:r>
            <a:r>
              <a:rPr lang="tr-TR" spc="70" dirty="0" smtClean="0">
                <a:latin typeface="Liberation Sans Narrow"/>
                <a:cs typeface="Liberation Sans Narrow"/>
              </a:rPr>
              <a:t>hayatlarına</a:t>
            </a:r>
            <a:r>
              <a:rPr lang="tr-TR" spc="160" dirty="0" smtClean="0">
                <a:latin typeface="Liberation Sans Narrow"/>
                <a:cs typeface="Liberation Sans Narrow"/>
              </a:rPr>
              <a:t> </a:t>
            </a:r>
            <a:r>
              <a:rPr lang="tr-TR" spc="55" dirty="0" smtClean="0">
                <a:latin typeface="Liberation Sans Narrow"/>
                <a:cs typeface="Liberation Sans Narrow"/>
              </a:rPr>
              <a:t>katılımları </a:t>
            </a:r>
            <a:r>
              <a:rPr lang="tr-TR" spc="85" dirty="0" smtClean="0">
                <a:latin typeface="Liberation Sans Narrow"/>
                <a:cs typeface="Liberation Sans Narrow"/>
              </a:rPr>
              <a:t>arttırılmak</a:t>
            </a:r>
            <a:r>
              <a:rPr lang="tr-TR" spc="20" dirty="0" smtClean="0">
                <a:latin typeface="Liberation Sans Narrow"/>
                <a:cs typeface="Liberation Sans Narrow"/>
              </a:rPr>
              <a:t> </a:t>
            </a:r>
            <a:r>
              <a:rPr lang="tr-TR" spc="75" dirty="0" smtClean="0">
                <a:latin typeface="Liberation Sans Narrow"/>
                <a:cs typeface="Liberation Sans Narrow"/>
              </a:rPr>
              <a:t>istenmiştir.</a:t>
            </a:r>
            <a:endParaRPr lang="tr-TR" dirty="0">
              <a:latin typeface="Liberation Sans Narrow"/>
              <a:cs typeface="Liberation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1623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erraklık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9_TF02801109_TF02801109" id="{F65A2576-DA79-4282-ABFF-97ECD9E1116F}" vid="{7B62105A-2D7F-4F84-A8F9-C5740624BCE6}"/>
    </a:ext>
  </a:extLst>
</a:theme>
</file>

<file path=ppt/theme/theme2.xml><?xml version="1.0" encoding="utf-8"?>
<a:theme xmlns:a="http://schemas.openxmlformats.org/drawingml/2006/main" name="Office Teması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4873beb7-5857-4685-be1f-d57550cc96cc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Berraklık doğa sunusu (geniş ekran)</Template>
  <TotalTime>27</TotalTime>
  <Words>668</Words>
  <Application>Microsoft Office PowerPoint</Application>
  <PresentationFormat>Özel</PresentationFormat>
  <Paragraphs>34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Carlito</vt:lpstr>
      <vt:lpstr>Euphemia</vt:lpstr>
      <vt:lpstr>Liberation Sans Narrow</vt:lpstr>
      <vt:lpstr>Berraklık 16x9</vt:lpstr>
      <vt:lpstr>GÖÇ VE UYUM</vt:lpstr>
      <vt:lpstr>PowerPoint Sunusu</vt:lpstr>
      <vt:lpstr>Öğrenci deneyimlerinden örnekler:</vt:lpstr>
      <vt:lpstr>Arkadaşlık ilişkileri</vt:lpstr>
      <vt:lpstr>1- ARKADAŞLIK İLİŞKİLERİ</vt:lpstr>
      <vt:lpstr>2- DAYANIŞMA VE DENEYİM</vt:lpstr>
      <vt:lpstr>3- YABANCILIK</vt:lpstr>
      <vt:lpstr>4- AYRIMCILIK VE DIŞLANMA</vt:lpstr>
      <vt:lpstr>5- İYİ ÖRNEKLER</vt:lpstr>
      <vt:lpstr>5- İYİ ÖRNEKLER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GÖÇ VE UYUM</dc:title>
  <dc:creator>PC</dc:creator>
  <cp:lastModifiedBy>win10</cp:lastModifiedBy>
  <cp:revision>4</cp:revision>
  <dcterms:created xsi:type="dcterms:W3CDTF">2024-04-18T15:57:18Z</dcterms:created>
  <dcterms:modified xsi:type="dcterms:W3CDTF">2024-04-19T06:04:01Z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